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 id="2147483787" r:id="rId5"/>
    <p:sldMasterId id="2147483792" r:id="rId6"/>
  </p:sldMasterIdLst>
  <p:notesMasterIdLst>
    <p:notesMasterId r:id="rId42"/>
  </p:notesMasterIdLst>
  <p:sldIdLst>
    <p:sldId id="257" r:id="rId7"/>
    <p:sldId id="324" r:id="rId8"/>
    <p:sldId id="284" r:id="rId9"/>
    <p:sldId id="285" r:id="rId10"/>
    <p:sldId id="286" r:id="rId11"/>
    <p:sldId id="322" r:id="rId12"/>
    <p:sldId id="287" r:id="rId13"/>
    <p:sldId id="289" r:id="rId14"/>
    <p:sldId id="291" r:id="rId15"/>
    <p:sldId id="326" r:id="rId16"/>
    <p:sldId id="292" r:id="rId17"/>
    <p:sldId id="293" r:id="rId18"/>
    <p:sldId id="297" r:id="rId19"/>
    <p:sldId id="295" r:id="rId20"/>
    <p:sldId id="294" r:id="rId21"/>
    <p:sldId id="265" r:id="rId22"/>
    <p:sldId id="266" r:id="rId23"/>
    <p:sldId id="298" r:id="rId24"/>
    <p:sldId id="299" r:id="rId25"/>
    <p:sldId id="300" r:id="rId26"/>
    <p:sldId id="327" r:id="rId27"/>
    <p:sldId id="328" r:id="rId28"/>
    <p:sldId id="302" r:id="rId29"/>
    <p:sldId id="303" r:id="rId30"/>
    <p:sldId id="274" r:id="rId31"/>
    <p:sldId id="319" r:id="rId32"/>
    <p:sldId id="275" r:id="rId33"/>
    <p:sldId id="276" r:id="rId34"/>
    <p:sldId id="277" r:id="rId35"/>
    <p:sldId id="278" r:id="rId36"/>
    <p:sldId id="279" r:id="rId37"/>
    <p:sldId id="280" r:id="rId38"/>
    <p:sldId id="282" r:id="rId39"/>
    <p:sldId id="318" r:id="rId40"/>
    <p:sldId id="320"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6" autoAdjust="0"/>
    <p:restoredTop sz="78875" autoAdjust="0"/>
  </p:normalViewPr>
  <p:slideViewPr>
    <p:cSldViewPr>
      <p:cViewPr varScale="1">
        <p:scale>
          <a:sx n="83" d="100"/>
          <a:sy n="83" d="100"/>
        </p:scale>
        <p:origin x="852" y="78"/>
      </p:cViewPr>
      <p:guideLst>
        <p:guide orient="horz" pos="2160"/>
        <p:guide pos="2880"/>
      </p:guideLst>
    </p:cSldViewPr>
  </p:slideViewPr>
  <p:outlineViewPr>
    <p:cViewPr>
      <p:scale>
        <a:sx n="33" d="100"/>
        <a:sy n="33" d="100"/>
      </p:scale>
      <p:origin x="48" y="13008"/>
    </p:cViewPr>
  </p:outlineViewPr>
  <p:notesTextViewPr>
    <p:cViewPr>
      <p:scale>
        <a:sx n="100" d="100"/>
        <a:sy n="100" d="100"/>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CA035BC-82CF-4B96-B294-9522D3C1408F}" type="datetimeFigureOut">
              <a:rPr lang="en-US" smtClean="0"/>
              <a:pPr/>
              <a:t>9/20/2016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658DF06-2105-4C76-974B-6DE04CD20E46}" type="slidenum">
              <a:rPr lang="en-US" smtClean="0"/>
              <a:pPr/>
              <a:t>‹#›</a:t>
            </a:fld>
            <a:endParaRPr lang="en-US" dirty="0"/>
          </a:p>
        </p:txBody>
      </p:sp>
    </p:spTree>
    <p:extLst>
      <p:ext uri="{BB962C8B-B14F-4D97-AF65-F5344CB8AC3E}">
        <p14:creationId xmlns:p14="http://schemas.microsoft.com/office/powerpoint/2010/main" val="131007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58DF06-2105-4C76-974B-6DE04CD20E46}" type="slidenum">
              <a:rPr lang="en-US" smtClean="0"/>
              <a:pPr/>
              <a:t>1</a:t>
            </a:fld>
            <a:endParaRPr lang="en-US" dirty="0"/>
          </a:p>
        </p:txBody>
      </p:sp>
    </p:spTree>
    <p:extLst>
      <p:ext uri="{BB962C8B-B14F-4D97-AF65-F5344CB8AC3E}">
        <p14:creationId xmlns:p14="http://schemas.microsoft.com/office/powerpoint/2010/main" val="371180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89EEABFF-8832-42D4-ACAD-3D12B6EB4E3F}" type="slidenum">
              <a:rPr lang="en-US" smtClean="0"/>
              <a:pPr>
                <a:defRPr/>
              </a:pPr>
              <a:t>10</a:t>
            </a:fld>
            <a:endParaRPr lang="en-US" dirty="0"/>
          </a:p>
        </p:txBody>
      </p:sp>
    </p:spTree>
    <p:extLst>
      <p:ext uri="{BB962C8B-B14F-4D97-AF65-F5344CB8AC3E}">
        <p14:creationId xmlns:p14="http://schemas.microsoft.com/office/powerpoint/2010/main" val="3567517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9EEABFF-8832-42D4-ACAD-3D12B6EB4E3F}" type="slidenum">
              <a:rPr lang="en-US" smtClean="0"/>
              <a:pPr>
                <a:defRPr/>
              </a:pPr>
              <a:t>11</a:t>
            </a:fld>
            <a:endParaRPr lang="en-US" dirty="0"/>
          </a:p>
        </p:txBody>
      </p:sp>
    </p:spTree>
    <p:extLst>
      <p:ext uri="{BB962C8B-B14F-4D97-AF65-F5344CB8AC3E}">
        <p14:creationId xmlns:p14="http://schemas.microsoft.com/office/powerpoint/2010/main" val="577249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1" dirty="0"/>
          </a:p>
        </p:txBody>
      </p:sp>
      <p:sp>
        <p:nvSpPr>
          <p:cNvPr id="4" name="Slide Number Placeholder 3"/>
          <p:cNvSpPr>
            <a:spLocks noGrp="1"/>
          </p:cNvSpPr>
          <p:nvPr>
            <p:ph type="sldNum" sz="quarter" idx="10"/>
          </p:nvPr>
        </p:nvSpPr>
        <p:spPr/>
        <p:txBody>
          <a:bodyPr/>
          <a:lstStyle/>
          <a:p>
            <a:pPr>
              <a:defRPr/>
            </a:pPr>
            <a:fld id="{89EEABFF-8832-42D4-ACAD-3D12B6EB4E3F}" type="slidenum">
              <a:rPr lang="en-US" smtClean="0"/>
              <a:pPr>
                <a:defRPr/>
              </a:pPr>
              <a:t>12</a:t>
            </a:fld>
            <a:endParaRPr lang="en-US" dirty="0"/>
          </a:p>
        </p:txBody>
      </p:sp>
    </p:spTree>
    <p:extLst>
      <p:ext uri="{BB962C8B-B14F-4D97-AF65-F5344CB8AC3E}">
        <p14:creationId xmlns:p14="http://schemas.microsoft.com/office/powerpoint/2010/main" val="3908698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658DF06-2105-4C76-974B-6DE04CD20E46}" type="slidenum">
              <a:rPr lang="en-US" smtClean="0"/>
              <a:pPr/>
              <a:t>13</a:t>
            </a:fld>
            <a:endParaRPr lang="en-US" dirty="0"/>
          </a:p>
        </p:txBody>
      </p:sp>
    </p:spTree>
    <p:extLst>
      <p:ext uri="{BB962C8B-B14F-4D97-AF65-F5344CB8AC3E}">
        <p14:creationId xmlns:p14="http://schemas.microsoft.com/office/powerpoint/2010/main" val="1730583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9EEABFF-8832-42D4-ACAD-3D12B6EB4E3F}" type="slidenum">
              <a:rPr lang="en-US" smtClean="0"/>
              <a:pPr>
                <a:defRPr/>
              </a:pPr>
              <a:t>14</a:t>
            </a:fld>
            <a:endParaRPr lang="en-US" dirty="0"/>
          </a:p>
        </p:txBody>
      </p:sp>
    </p:spTree>
    <p:extLst>
      <p:ext uri="{BB962C8B-B14F-4D97-AF65-F5344CB8AC3E}">
        <p14:creationId xmlns:p14="http://schemas.microsoft.com/office/powerpoint/2010/main" val="1476965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9EEABFF-8832-42D4-ACAD-3D12B6EB4E3F}" type="slidenum">
              <a:rPr lang="en-US" smtClean="0"/>
              <a:pPr>
                <a:defRPr/>
              </a:pPr>
              <a:t>15</a:t>
            </a:fld>
            <a:endParaRPr lang="en-US" dirty="0"/>
          </a:p>
        </p:txBody>
      </p:sp>
    </p:spTree>
    <p:extLst>
      <p:ext uri="{BB962C8B-B14F-4D97-AF65-F5344CB8AC3E}">
        <p14:creationId xmlns:p14="http://schemas.microsoft.com/office/powerpoint/2010/main" val="2718050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1658DF06-2105-4C76-974B-6DE04CD20E46}" type="slidenum">
              <a:rPr lang="en-US" smtClean="0"/>
              <a:pPr/>
              <a:t>16</a:t>
            </a:fld>
            <a:endParaRPr lang="en-US" dirty="0"/>
          </a:p>
        </p:txBody>
      </p:sp>
    </p:spTree>
    <p:extLst>
      <p:ext uri="{BB962C8B-B14F-4D97-AF65-F5344CB8AC3E}">
        <p14:creationId xmlns:p14="http://schemas.microsoft.com/office/powerpoint/2010/main" val="3857257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9EEABFF-8832-42D4-ACAD-3D12B6EB4E3F}" type="slidenum">
              <a:rPr lang="en-US" smtClean="0"/>
              <a:pPr>
                <a:defRPr/>
              </a:pPr>
              <a:t>18</a:t>
            </a:fld>
            <a:endParaRPr lang="en-US" dirty="0"/>
          </a:p>
        </p:txBody>
      </p:sp>
    </p:spTree>
    <p:extLst>
      <p:ext uri="{BB962C8B-B14F-4D97-AF65-F5344CB8AC3E}">
        <p14:creationId xmlns:p14="http://schemas.microsoft.com/office/powerpoint/2010/main" val="273202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9EEABFF-8832-42D4-ACAD-3D12B6EB4E3F}" type="slidenum">
              <a:rPr lang="en-US" smtClean="0"/>
              <a:pPr>
                <a:defRPr/>
              </a:pPr>
              <a:t>19</a:t>
            </a:fld>
            <a:endParaRPr lang="en-US" dirty="0"/>
          </a:p>
        </p:txBody>
      </p:sp>
    </p:spTree>
    <p:extLst>
      <p:ext uri="{BB962C8B-B14F-4D97-AF65-F5344CB8AC3E}">
        <p14:creationId xmlns:p14="http://schemas.microsoft.com/office/powerpoint/2010/main" val="1161123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658DF06-2105-4C76-974B-6DE04CD20E46}" type="slidenum">
              <a:rPr lang="en-US" smtClean="0"/>
              <a:pPr/>
              <a:t>21</a:t>
            </a:fld>
            <a:endParaRPr lang="en-US" dirty="0"/>
          </a:p>
        </p:txBody>
      </p:sp>
    </p:spTree>
    <p:extLst>
      <p:ext uri="{BB962C8B-B14F-4D97-AF65-F5344CB8AC3E}">
        <p14:creationId xmlns:p14="http://schemas.microsoft.com/office/powerpoint/2010/main" val="2026788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58DF06-2105-4C76-974B-6DE04CD20E46}" type="slidenum">
              <a:rPr lang="en-US" smtClean="0"/>
              <a:pPr/>
              <a:t>2</a:t>
            </a:fld>
            <a:endParaRPr lang="en-US" dirty="0"/>
          </a:p>
        </p:txBody>
      </p:sp>
    </p:spTree>
    <p:extLst>
      <p:ext uri="{BB962C8B-B14F-4D97-AF65-F5344CB8AC3E}">
        <p14:creationId xmlns:p14="http://schemas.microsoft.com/office/powerpoint/2010/main" val="3384695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658DF06-2105-4C76-974B-6DE04CD20E46}" type="slidenum">
              <a:rPr lang="en-US" smtClean="0"/>
              <a:pPr/>
              <a:t>22</a:t>
            </a:fld>
            <a:endParaRPr lang="en-US" dirty="0"/>
          </a:p>
        </p:txBody>
      </p:sp>
    </p:spTree>
    <p:extLst>
      <p:ext uri="{BB962C8B-B14F-4D97-AF65-F5344CB8AC3E}">
        <p14:creationId xmlns:p14="http://schemas.microsoft.com/office/powerpoint/2010/main" val="2260501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658DF06-2105-4C76-974B-6DE04CD20E46}" type="slidenum">
              <a:rPr lang="en-US" smtClean="0"/>
              <a:pPr/>
              <a:t>23</a:t>
            </a:fld>
            <a:endParaRPr lang="en-US" dirty="0"/>
          </a:p>
        </p:txBody>
      </p:sp>
    </p:spTree>
    <p:extLst>
      <p:ext uri="{BB962C8B-B14F-4D97-AF65-F5344CB8AC3E}">
        <p14:creationId xmlns:p14="http://schemas.microsoft.com/office/powerpoint/2010/main" val="1410274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58DF06-2105-4C76-974B-6DE04CD20E46}" type="slidenum">
              <a:rPr lang="en-US" smtClean="0"/>
              <a:pPr/>
              <a:t>24</a:t>
            </a:fld>
            <a:endParaRPr lang="en-US" dirty="0"/>
          </a:p>
        </p:txBody>
      </p:sp>
    </p:spTree>
    <p:extLst>
      <p:ext uri="{BB962C8B-B14F-4D97-AF65-F5344CB8AC3E}">
        <p14:creationId xmlns:p14="http://schemas.microsoft.com/office/powerpoint/2010/main" val="402285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658DF06-2105-4C76-974B-6DE04CD20E46}" type="slidenum">
              <a:rPr lang="en-US" smtClean="0"/>
              <a:pPr/>
              <a:t>25</a:t>
            </a:fld>
            <a:endParaRPr lang="en-US" dirty="0"/>
          </a:p>
        </p:txBody>
      </p:sp>
    </p:spTree>
    <p:extLst>
      <p:ext uri="{BB962C8B-B14F-4D97-AF65-F5344CB8AC3E}">
        <p14:creationId xmlns:p14="http://schemas.microsoft.com/office/powerpoint/2010/main" val="2139006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658DF06-2105-4C76-974B-6DE04CD20E46}" type="slidenum">
              <a:rPr lang="en-US" smtClean="0"/>
              <a:pPr/>
              <a:t>26</a:t>
            </a:fld>
            <a:endParaRPr lang="en-US" dirty="0"/>
          </a:p>
        </p:txBody>
      </p:sp>
    </p:spTree>
    <p:extLst>
      <p:ext uri="{BB962C8B-B14F-4D97-AF65-F5344CB8AC3E}">
        <p14:creationId xmlns:p14="http://schemas.microsoft.com/office/powerpoint/2010/main" val="418911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658DF06-2105-4C76-974B-6DE04CD20E46}" type="slidenum">
              <a:rPr lang="en-US" smtClean="0"/>
              <a:pPr/>
              <a:t>27</a:t>
            </a:fld>
            <a:endParaRPr lang="en-US" dirty="0"/>
          </a:p>
        </p:txBody>
      </p:sp>
    </p:spTree>
    <p:extLst>
      <p:ext uri="{BB962C8B-B14F-4D97-AF65-F5344CB8AC3E}">
        <p14:creationId xmlns:p14="http://schemas.microsoft.com/office/powerpoint/2010/main" val="3479247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658DF06-2105-4C76-974B-6DE04CD20E46}" type="slidenum">
              <a:rPr lang="en-US" smtClean="0"/>
              <a:pPr/>
              <a:t>28</a:t>
            </a:fld>
            <a:endParaRPr lang="en-US" dirty="0"/>
          </a:p>
        </p:txBody>
      </p:sp>
    </p:spTree>
    <p:extLst>
      <p:ext uri="{BB962C8B-B14F-4D97-AF65-F5344CB8AC3E}">
        <p14:creationId xmlns:p14="http://schemas.microsoft.com/office/powerpoint/2010/main" val="141053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658DF06-2105-4C76-974B-6DE04CD20E46}" type="slidenum">
              <a:rPr lang="en-US" smtClean="0"/>
              <a:pPr/>
              <a:t>29</a:t>
            </a:fld>
            <a:endParaRPr lang="en-US" dirty="0"/>
          </a:p>
        </p:txBody>
      </p:sp>
    </p:spTree>
    <p:extLst>
      <p:ext uri="{BB962C8B-B14F-4D97-AF65-F5344CB8AC3E}">
        <p14:creationId xmlns:p14="http://schemas.microsoft.com/office/powerpoint/2010/main" val="2996739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9EEABFF-8832-42D4-ACAD-3D12B6EB4E3F}" type="slidenum">
              <a:rPr lang="en-US" smtClean="0"/>
              <a:pPr>
                <a:defRPr/>
              </a:pPr>
              <a:t>33</a:t>
            </a:fld>
            <a:endParaRPr lang="en-US" dirty="0"/>
          </a:p>
        </p:txBody>
      </p:sp>
    </p:spTree>
    <p:extLst>
      <p:ext uri="{BB962C8B-B14F-4D97-AF65-F5344CB8AC3E}">
        <p14:creationId xmlns:p14="http://schemas.microsoft.com/office/powerpoint/2010/main" val="4048399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58DF06-2105-4C76-974B-6DE04CD20E46}" type="slidenum">
              <a:rPr lang="en-US" smtClean="0"/>
              <a:pPr/>
              <a:t>35</a:t>
            </a:fld>
            <a:endParaRPr lang="en-US" dirty="0"/>
          </a:p>
        </p:txBody>
      </p:sp>
    </p:spTree>
    <p:extLst>
      <p:ext uri="{BB962C8B-B14F-4D97-AF65-F5344CB8AC3E}">
        <p14:creationId xmlns:p14="http://schemas.microsoft.com/office/powerpoint/2010/main" val="335009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9EEABFF-8832-42D4-ACAD-3D12B6EB4E3F}" type="slidenum">
              <a:rPr lang="en-US" smtClean="0"/>
              <a:pPr>
                <a:defRPr/>
              </a:pPr>
              <a:t>3</a:t>
            </a:fld>
            <a:endParaRPr lang="en-US" dirty="0"/>
          </a:p>
        </p:txBody>
      </p:sp>
    </p:spTree>
    <p:extLst>
      <p:ext uri="{BB962C8B-B14F-4D97-AF65-F5344CB8AC3E}">
        <p14:creationId xmlns:p14="http://schemas.microsoft.com/office/powerpoint/2010/main" val="1097988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a:p>
            <a:pPr>
              <a:buFont typeface="Arial" pitchFamily="34" charse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89EEABFF-8832-42D4-ACAD-3D12B6EB4E3F}" type="slidenum">
              <a:rPr lang="en-US" smtClean="0"/>
              <a:pPr>
                <a:defRPr/>
              </a:pPr>
              <a:t>4</a:t>
            </a:fld>
            <a:endParaRPr lang="en-US" dirty="0"/>
          </a:p>
        </p:txBody>
      </p:sp>
    </p:spTree>
    <p:extLst>
      <p:ext uri="{BB962C8B-B14F-4D97-AF65-F5344CB8AC3E}">
        <p14:creationId xmlns:p14="http://schemas.microsoft.com/office/powerpoint/2010/main" val="252946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9EEABFF-8832-42D4-ACAD-3D12B6EB4E3F}" type="slidenum">
              <a:rPr lang="en-US" smtClean="0"/>
              <a:pPr>
                <a:defRPr/>
              </a:pPr>
              <a:t>5</a:t>
            </a:fld>
            <a:endParaRPr lang="en-US" dirty="0"/>
          </a:p>
        </p:txBody>
      </p:sp>
    </p:spTree>
    <p:extLst>
      <p:ext uri="{BB962C8B-B14F-4D97-AF65-F5344CB8AC3E}">
        <p14:creationId xmlns:p14="http://schemas.microsoft.com/office/powerpoint/2010/main" val="2211657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9EEABFF-8832-42D4-ACAD-3D12B6EB4E3F}" type="slidenum">
              <a:rPr lang="en-US" smtClean="0"/>
              <a:pPr>
                <a:defRPr/>
              </a:pPr>
              <a:t>6</a:t>
            </a:fld>
            <a:endParaRPr lang="en-US" dirty="0"/>
          </a:p>
        </p:txBody>
      </p:sp>
    </p:spTree>
    <p:extLst>
      <p:ext uri="{BB962C8B-B14F-4D97-AF65-F5344CB8AC3E}">
        <p14:creationId xmlns:p14="http://schemas.microsoft.com/office/powerpoint/2010/main" val="296478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9EEABFF-8832-42D4-ACAD-3D12B6EB4E3F}" type="slidenum">
              <a:rPr lang="en-US" smtClean="0"/>
              <a:pPr>
                <a:defRPr/>
              </a:pPr>
              <a:t>7</a:t>
            </a:fld>
            <a:endParaRPr lang="en-US" dirty="0"/>
          </a:p>
        </p:txBody>
      </p:sp>
    </p:spTree>
    <p:extLst>
      <p:ext uri="{BB962C8B-B14F-4D97-AF65-F5344CB8AC3E}">
        <p14:creationId xmlns:p14="http://schemas.microsoft.com/office/powerpoint/2010/main" val="2677259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9EEABFF-8832-42D4-ACAD-3D12B6EB4E3F}" type="slidenum">
              <a:rPr lang="en-US" smtClean="0"/>
              <a:pPr>
                <a:defRPr/>
              </a:pPr>
              <a:t>8</a:t>
            </a:fld>
            <a:endParaRPr lang="en-US" dirty="0"/>
          </a:p>
        </p:txBody>
      </p:sp>
    </p:spTree>
    <p:extLst>
      <p:ext uri="{BB962C8B-B14F-4D97-AF65-F5344CB8AC3E}">
        <p14:creationId xmlns:p14="http://schemas.microsoft.com/office/powerpoint/2010/main" val="3485519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9EEABFF-8832-42D4-ACAD-3D12B6EB4E3F}" type="slidenum">
              <a:rPr lang="en-US" smtClean="0"/>
              <a:pPr>
                <a:defRPr/>
              </a:pPr>
              <a:t>9</a:t>
            </a:fld>
            <a:endParaRPr lang="en-US" dirty="0"/>
          </a:p>
        </p:txBody>
      </p:sp>
    </p:spTree>
    <p:extLst>
      <p:ext uri="{BB962C8B-B14F-4D97-AF65-F5344CB8AC3E}">
        <p14:creationId xmlns:p14="http://schemas.microsoft.com/office/powerpoint/2010/main" val="679239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2192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1524000"/>
            <a:ext cx="5029200" cy="11430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3886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3657600" y="6381750"/>
            <a:ext cx="2133600" cy="476250"/>
          </a:xfrm>
          <a:prstGeom prst="rect">
            <a:avLst/>
          </a:prstGeom>
        </p:spPr>
        <p:txBody>
          <a:bodyPr/>
          <a:lstStyle>
            <a:lvl1pPr fontAlgn="auto">
              <a:spcBef>
                <a:spcPts val="0"/>
              </a:spcBef>
              <a:spcAft>
                <a:spcPts val="0"/>
              </a:spcAft>
              <a:defRPr/>
            </a:lvl1pPr>
          </a:lstStyle>
          <a:p>
            <a:pPr>
              <a:defRPr/>
            </a:pPr>
            <a:fld id="{859ED846-BEC0-49F0-A317-1601D094115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3657600" y="6381750"/>
            <a:ext cx="2133600" cy="476250"/>
          </a:xfrm>
          <a:prstGeom prst="rect">
            <a:avLst/>
          </a:prstGeom>
        </p:spPr>
        <p:txBody>
          <a:bodyPr/>
          <a:lstStyle>
            <a:lvl1pPr fontAlgn="auto">
              <a:spcBef>
                <a:spcPts val="0"/>
              </a:spcBef>
              <a:spcAft>
                <a:spcPts val="0"/>
              </a:spcAft>
              <a:defRPr/>
            </a:lvl1pPr>
          </a:lstStyle>
          <a:p>
            <a:pPr>
              <a:defRPr/>
            </a:pPr>
            <a:fld id="{07B60E7F-97F3-4FE2-92EE-F5D5C49CD82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5386337-AC1E-4D63-A71D-ADAD9835B9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82FB23A-6303-4A09-9DB9-356572D6EC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3657600" y="6381750"/>
            <a:ext cx="2133600" cy="476250"/>
          </a:xfrm>
          <a:prstGeom prst="rect">
            <a:avLst/>
          </a:prstGeom>
        </p:spPr>
        <p:txBody>
          <a:bodyPr/>
          <a:lstStyle>
            <a:lvl1pPr fontAlgn="auto">
              <a:spcBef>
                <a:spcPts val="0"/>
              </a:spcBef>
              <a:spcAft>
                <a:spcPts val="0"/>
              </a:spcAft>
              <a:defRPr/>
            </a:lvl1pPr>
          </a:lstStyle>
          <a:p>
            <a:pPr>
              <a:defRPr/>
            </a:pPr>
            <a:fld id="{07B60E7F-97F3-4FE2-92EE-F5D5C49CD82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5386337-AC1E-4D63-A71D-ADAD9835B9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82FB23A-6303-4A09-9DB9-356572D6EC1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3" descr="FloodFighter1"/>
          <p:cNvPicPr>
            <a:picLocks noChangeAspect="1" noChangeArrowheads="1"/>
          </p:cNvPicPr>
          <p:nvPr/>
        </p:nvPicPr>
        <p:blipFill>
          <a:blip r:embed="rId6" cstate="print"/>
          <a:srcRect/>
          <a:stretch>
            <a:fillRect/>
          </a:stretch>
        </p:blipFill>
        <p:spPr bwMode="auto">
          <a:xfrm>
            <a:off x="5334000" y="1663700"/>
            <a:ext cx="3810000" cy="2527300"/>
          </a:xfrm>
          <a:prstGeom prst="rect">
            <a:avLst/>
          </a:prstGeom>
          <a:noFill/>
          <a:ln w="9525">
            <a:noFill/>
            <a:miter lim="800000"/>
            <a:headEnd/>
            <a:tailEnd/>
          </a:ln>
        </p:spPr>
      </p:pic>
      <p:pic>
        <p:nvPicPr>
          <p:cNvPr id="1027" name="Picture 29" descr="FloodFighter4"/>
          <p:cNvPicPr>
            <a:picLocks noChangeAspect="1" noChangeArrowheads="1"/>
          </p:cNvPicPr>
          <p:nvPr/>
        </p:nvPicPr>
        <p:blipFill>
          <a:blip r:embed="rId7" cstate="print"/>
          <a:srcRect/>
          <a:stretch>
            <a:fillRect/>
          </a:stretch>
        </p:blipFill>
        <p:spPr bwMode="auto">
          <a:xfrm>
            <a:off x="3905250" y="3381375"/>
            <a:ext cx="5238750" cy="3476625"/>
          </a:xfrm>
          <a:prstGeom prst="rect">
            <a:avLst/>
          </a:prstGeom>
          <a:noFill/>
          <a:ln w="9525">
            <a:noFill/>
            <a:miter lim="800000"/>
            <a:headEnd/>
            <a:tailEnd/>
          </a:ln>
        </p:spPr>
      </p:pic>
      <p:grpSp>
        <p:nvGrpSpPr>
          <p:cNvPr id="2" name="Group 28"/>
          <p:cNvGrpSpPr>
            <a:grpSpLocks/>
          </p:cNvGrpSpPr>
          <p:nvPr/>
        </p:nvGrpSpPr>
        <p:grpSpPr bwMode="auto">
          <a:xfrm>
            <a:off x="0" y="0"/>
            <a:ext cx="9144000" cy="6861175"/>
            <a:chOff x="0" y="0"/>
            <a:chExt cx="5760" cy="4322"/>
          </a:xfrm>
        </p:grpSpPr>
        <p:grpSp>
          <p:nvGrpSpPr>
            <p:cNvPr id="3" name="Group 27"/>
            <p:cNvGrpSpPr>
              <a:grpSpLocks/>
            </p:cNvGrpSpPr>
            <p:nvPr userDrawn="1"/>
          </p:nvGrpSpPr>
          <p:grpSpPr bwMode="auto">
            <a:xfrm>
              <a:off x="0" y="0"/>
              <a:ext cx="5760" cy="4322"/>
              <a:chOff x="0" y="0"/>
              <a:chExt cx="5760" cy="4322"/>
            </a:xfrm>
          </p:grpSpPr>
          <p:pic>
            <p:nvPicPr>
              <p:cNvPr id="1035" name="Picture 23" descr="ppt_camo_bkgrnd-03"/>
              <p:cNvPicPr>
                <a:picLocks noChangeAspect="1" noChangeArrowheads="1"/>
              </p:cNvPicPr>
              <p:nvPr userDrawn="1"/>
            </p:nvPicPr>
            <p:blipFill>
              <a:blip r:embed="rId8" cstate="print"/>
              <a:srcRect/>
              <a:stretch>
                <a:fillRect/>
              </a:stretch>
            </p:blipFill>
            <p:spPr bwMode="auto">
              <a:xfrm>
                <a:off x="0" y="0"/>
                <a:ext cx="5760" cy="4322"/>
              </a:xfrm>
              <a:prstGeom prst="rect">
                <a:avLst/>
              </a:prstGeom>
              <a:noFill/>
              <a:ln w="9525">
                <a:noFill/>
                <a:miter lim="800000"/>
                <a:headEnd/>
                <a:tailEnd/>
              </a:ln>
            </p:spPr>
          </p:pic>
          <p:pic>
            <p:nvPicPr>
              <p:cNvPr id="1036" name="Picture 21" descr="white_curve"/>
              <p:cNvPicPr>
                <a:picLocks noChangeAspect="1" noChangeArrowheads="1"/>
              </p:cNvPicPr>
              <p:nvPr userDrawn="1"/>
            </p:nvPicPr>
            <p:blipFill>
              <a:blip r:embed="rId9" cstate="print"/>
              <a:srcRect/>
              <a:stretch>
                <a:fillRect/>
              </a:stretch>
            </p:blipFill>
            <p:spPr bwMode="auto">
              <a:xfrm>
                <a:off x="2502" y="990"/>
                <a:ext cx="3258" cy="3330"/>
              </a:xfrm>
              <a:prstGeom prst="rect">
                <a:avLst/>
              </a:prstGeom>
              <a:noFill/>
              <a:ln w="9525">
                <a:noFill/>
                <a:miter lim="800000"/>
                <a:headEnd/>
                <a:tailEnd/>
              </a:ln>
            </p:spPr>
          </p:pic>
        </p:grpSp>
        <p:pic>
          <p:nvPicPr>
            <p:cNvPr id="1034" name="Picture 8" descr="USACE_logo"/>
            <p:cNvPicPr>
              <a:picLocks noChangeAspect="1" noChangeArrowheads="1"/>
            </p:cNvPicPr>
            <p:nvPr userDrawn="1"/>
          </p:nvPicPr>
          <p:blipFill>
            <a:blip r:embed="rId10" cstate="print"/>
            <a:srcRect/>
            <a:stretch>
              <a:fillRect/>
            </a:stretch>
          </p:blipFill>
          <p:spPr bwMode="auto">
            <a:xfrm>
              <a:off x="1008" y="3282"/>
              <a:ext cx="816" cy="558"/>
            </a:xfrm>
            <a:prstGeom prst="rect">
              <a:avLst/>
            </a:prstGeom>
            <a:noFill/>
            <a:ln w="9525">
              <a:noFill/>
              <a:miter lim="800000"/>
              <a:headEnd/>
              <a:tailEnd/>
            </a:ln>
          </p:spPr>
        </p:pic>
      </p:grpSp>
      <p:sp>
        <p:nvSpPr>
          <p:cNvPr id="1043" name="Line 19"/>
          <p:cNvSpPr>
            <a:spLocks noChangeShapeType="1"/>
          </p:cNvSpPr>
          <p:nvPr/>
        </p:nvSpPr>
        <p:spPr bwMode="auto">
          <a:xfrm>
            <a:off x="5334000" y="3352800"/>
            <a:ext cx="3810000" cy="0"/>
          </a:xfrm>
          <a:prstGeom prst="line">
            <a:avLst/>
          </a:prstGeom>
          <a:noFill/>
          <a:ln w="63500">
            <a:solidFill>
              <a:schemeClr val="bg1"/>
            </a:solidFill>
            <a:round/>
            <a:headEnd/>
            <a:tailEnd/>
          </a:ln>
          <a:effectLst/>
        </p:spPr>
        <p:txBody>
          <a:bodyPr/>
          <a:lstStyle/>
          <a:p>
            <a:pPr>
              <a:defRPr/>
            </a:pPr>
            <a:endParaRPr lang="en-US"/>
          </a:p>
        </p:txBody>
      </p:sp>
      <p:sp>
        <p:nvSpPr>
          <p:cNvPr id="1030"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508125" y="6121400"/>
            <a:ext cx="3597275" cy="508000"/>
          </a:xfrm>
          <a:prstGeom prst="rect">
            <a:avLst/>
          </a:prstGeom>
          <a:noFill/>
          <a:ln w="9525">
            <a:noFill/>
            <a:miter lim="800000"/>
            <a:headEnd/>
            <a:tailEnd/>
          </a:ln>
          <a:effectLst/>
        </p:spPr>
        <p:txBody>
          <a:bodyPr>
            <a:spAutoFit/>
          </a:bodyPr>
          <a:lstStyle/>
          <a:p>
            <a:pPr>
              <a:defRPr/>
            </a:pPr>
            <a:r>
              <a:rPr lang="en-US" sz="1100" b="1" dirty="0"/>
              <a:t>US Army Corps of Engineers</a:t>
            </a:r>
          </a:p>
          <a:p>
            <a:pPr>
              <a:defRPr/>
            </a:pPr>
            <a:r>
              <a:rPr lang="en-US" sz="1600" b="1" dirty="0"/>
              <a:t>BUILDING STRONG</a:t>
            </a:r>
            <a:r>
              <a:rPr lang="en-US" sz="1400" b="1" baseline="-25000" dirty="0"/>
              <a:t>®</a:t>
            </a:r>
          </a:p>
        </p:txBody>
      </p:sp>
      <p:pic>
        <p:nvPicPr>
          <p:cNvPr id="1032" name="Picture 2" descr="X:\IM\VI\Logos\Branding\USARMY_3D_RGB_MD_PS.png"/>
          <p:cNvPicPr>
            <a:picLocks noChangeAspect="1" noChangeArrowheads="1"/>
          </p:cNvPicPr>
          <p:nvPr/>
        </p:nvPicPr>
        <p:blipFill>
          <a:blip r:embed="rId11" cstate="print"/>
          <a:srcRect/>
          <a:stretch>
            <a:fillRect/>
          </a:stretch>
        </p:blipFill>
        <p:spPr bwMode="auto">
          <a:xfrm>
            <a:off x="304800" y="5181600"/>
            <a:ext cx="1066800" cy="1377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6" r:id="rId1"/>
    <p:sldLayoutId id="2147483790" r:id="rId2"/>
    <p:sldLayoutId id="2147483791" r:id="rId3"/>
    <p:sldLayoutId id="2147483784" r:id="rId4"/>
  </p:sldLayoutIdLst>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AFB9EC93-7DAA-4400-B33F-384766A618E4}" type="slidenum">
              <a:rPr lang="en-US"/>
              <a:pPr>
                <a:defRPr/>
              </a:pPr>
              <a:t>‹#›</a:t>
            </a:fld>
            <a:endParaRPr lang="en-US"/>
          </a:p>
        </p:txBody>
      </p:sp>
      <p:pic>
        <p:nvPicPr>
          <p:cNvPr id="2053" name="Picture 8" descr="USACE_logo"/>
          <p:cNvPicPr>
            <a:picLocks noChangeAspect="1" noChangeArrowheads="1"/>
          </p:cNvPicPr>
          <p:nvPr/>
        </p:nvPicPr>
        <p:blipFill>
          <a:blip r:embed="rId6" cstate="print"/>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a:t>BUILDING STRONG</a:t>
            </a:r>
            <a:r>
              <a:rPr lang="en-US" sz="1400" b="1" baseline="-25000"/>
              <a:t>®</a:t>
            </a:r>
          </a:p>
        </p:txBody>
      </p:sp>
      <p:sp>
        <p:nvSpPr>
          <p:cNvPr id="3082" name="Line 10"/>
          <p:cNvSpPr>
            <a:spLocks noChangeShapeType="1"/>
          </p:cNvSpPr>
          <p:nvPr/>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a:p>
        </p:txBody>
      </p:sp>
      <p:pic>
        <p:nvPicPr>
          <p:cNvPr id="2056" name="Picture 2" descr="X:\IM\VI\Logos\Branding\USARMY_3D_RGB_MD_PS.png"/>
          <p:cNvPicPr>
            <a:picLocks noChangeAspect="1" noChangeArrowheads="1"/>
          </p:cNvPicPr>
          <p:nvPr/>
        </p:nvPicPr>
        <p:blipFill>
          <a:blip r:embed="rId7" cstate="print"/>
          <a:srcRect/>
          <a:stretch>
            <a:fillRect/>
          </a:stretch>
        </p:blipFill>
        <p:spPr bwMode="auto">
          <a:xfrm>
            <a:off x="457200" y="5715000"/>
            <a:ext cx="685800" cy="885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8" r:id="rId1"/>
    <p:sldLayoutId id="2147483789" r:id="rId2"/>
    <p:sldLayoutId id="2147483795" r:id="rId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AFB9EC93-7DAA-4400-B33F-384766A618E4}" type="slidenum">
              <a:rPr lang="en-US"/>
              <a:pPr>
                <a:defRPr/>
              </a:pPr>
              <a:t>‹#›</a:t>
            </a:fld>
            <a:endParaRPr lang="en-US"/>
          </a:p>
        </p:txBody>
      </p:sp>
      <p:pic>
        <p:nvPicPr>
          <p:cNvPr id="2053" name="Picture 8" descr="USACE_logo"/>
          <p:cNvPicPr>
            <a:picLocks noChangeAspect="1" noChangeArrowheads="1"/>
          </p:cNvPicPr>
          <p:nvPr/>
        </p:nvPicPr>
        <p:blipFill>
          <a:blip r:embed="rId5" cstate="print"/>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a:t>BUILDING STRONG</a:t>
            </a:r>
            <a:r>
              <a:rPr lang="en-US" sz="1400" b="1" baseline="-25000"/>
              <a:t>®</a:t>
            </a:r>
          </a:p>
        </p:txBody>
      </p:sp>
      <p:sp>
        <p:nvSpPr>
          <p:cNvPr id="3082" name="Line 10"/>
          <p:cNvSpPr>
            <a:spLocks noChangeShapeType="1"/>
          </p:cNvSpPr>
          <p:nvPr/>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a:p>
        </p:txBody>
      </p:sp>
      <p:pic>
        <p:nvPicPr>
          <p:cNvPr id="2056" name="Picture 2" descr="X:\IM\VI\Logos\Branding\USARMY_3D_RGB_MD_PS.png"/>
          <p:cNvPicPr>
            <a:picLocks noChangeAspect="1" noChangeArrowheads="1"/>
          </p:cNvPicPr>
          <p:nvPr/>
        </p:nvPicPr>
        <p:blipFill>
          <a:blip r:embed="rId6" cstate="print"/>
          <a:srcRect/>
          <a:stretch>
            <a:fillRect/>
          </a:stretch>
        </p:blipFill>
        <p:spPr bwMode="auto">
          <a:xfrm>
            <a:off x="457200" y="5715000"/>
            <a:ext cx="685800" cy="885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3" r:id="rId1"/>
    <p:sldLayoutId id="2147483794" r:id="rId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armypubs.army.mil/"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5.xml"/><Relationship Id="rId7" Type="http://schemas.openxmlformats.org/officeDocument/2006/relationships/slide" Target="slide2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slide" Target="slide17.xml"/><Relationship Id="rId10" Type="http://schemas.openxmlformats.org/officeDocument/2006/relationships/slide" Target="slide33.xml"/><Relationship Id="rId4" Type="http://schemas.openxmlformats.org/officeDocument/2006/relationships/slide" Target="slide16.xml"/><Relationship Id="rId9" Type="http://schemas.openxmlformats.org/officeDocument/2006/relationships/slide" Target="slide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orld.jpg"/>
          <p:cNvPicPr>
            <a:picLocks noChangeAspect="1"/>
          </p:cNvPicPr>
          <p:nvPr/>
        </p:nvPicPr>
        <p:blipFill>
          <a:blip r:embed="rId3" cstate="print"/>
          <a:stretch>
            <a:fillRect/>
          </a:stretch>
        </p:blipFill>
        <p:spPr>
          <a:xfrm>
            <a:off x="4114800" y="1828800"/>
            <a:ext cx="5029200" cy="5029200"/>
          </a:xfrm>
          <a:prstGeom prst="rect">
            <a:avLst/>
          </a:prstGeom>
        </p:spPr>
      </p:pic>
      <p:grpSp>
        <p:nvGrpSpPr>
          <p:cNvPr id="16387" name="Group 5"/>
          <p:cNvGrpSpPr>
            <a:grpSpLocks/>
          </p:cNvGrpSpPr>
          <p:nvPr/>
        </p:nvGrpSpPr>
        <p:grpSpPr bwMode="auto">
          <a:xfrm>
            <a:off x="0" y="0"/>
            <a:ext cx="9144000" cy="6861175"/>
            <a:chOff x="0" y="0"/>
            <a:chExt cx="5760" cy="4322"/>
          </a:xfrm>
        </p:grpSpPr>
        <p:pic>
          <p:nvPicPr>
            <p:cNvPr id="16392" name="Picture 6" descr="ppt_camo_bkgrnd-03"/>
            <p:cNvPicPr>
              <a:picLocks noChangeAspect="1" noChangeArrowheads="1"/>
            </p:cNvPicPr>
            <p:nvPr/>
          </p:nvPicPr>
          <p:blipFill>
            <a:blip r:embed="rId4" cstate="print"/>
            <a:srcRect/>
            <a:stretch>
              <a:fillRect/>
            </a:stretch>
          </p:blipFill>
          <p:spPr bwMode="auto">
            <a:xfrm>
              <a:off x="0" y="0"/>
              <a:ext cx="5760" cy="4322"/>
            </a:xfrm>
            <a:prstGeom prst="rect">
              <a:avLst/>
            </a:prstGeom>
            <a:noFill/>
            <a:ln w="9525">
              <a:noFill/>
              <a:miter lim="800000"/>
              <a:headEnd/>
              <a:tailEnd/>
            </a:ln>
          </p:spPr>
        </p:pic>
        <p:pic>
          <p:nvPicPr>
            <p:cNvPr id="16393" name="Picture 7" descr="white_curve"/>
            <p:cNvPicPr>
              <a:picLocks noChangeAspect="1" noChangeArrowheads="1"/>
            </p:cNvPicPr>
            <p:nvPr/>
          </p:nvPicPr>
          <p:blipFill>
            <a:blip r:embed="rId5" cstate="print"/>
            <a:srcRect/>
            <a:stretch>
              <a:fillRect/>
            </a:stretch>
          </p:blipFill>
          <p:spPr bwMode="auto">
            <a:xfrm>
              <a:off x="2502" y="990"/>
              <a:ext cx="3258" cy="3330"/>
            </a:xfrm>
            <a:prstGeom prst="rect">
              <a:avLst/>
            </a:prstGeom>
            <a:noFill/>
            <a:ln w="9525">
              <a:noFill/>
              <a:miter lim="800000"/>
              <a:headEnd/>
              <a:tailEnd/>
            </a:ln>
          </p:spPr>
        </p:pic>
      </p:grpSp>
      <p:pic>
        <p:nvPicPr>
          <p:cNvPr id="16388" name="Picture 8" descr="USACE_logo"/>
          <p:cNvPicPr>
            <a:picLocks noChangeAspect="1" noChangeArrowheads="1"/>
          </p:cNvPicPr>
          <p:nvPr/>
        </p:nvPicPr>
        <p:blipFill>
          <a:blip r:embed="rId6" cstate="print"/>
          <a:srcRect/>
          <a:stretch>
            <a:fillRect/>
          </a:stretch>
        </p:blipFill>
        <p:spPr bwMode="auto">
          <a:xfrm>
            <a:off x="228600" y="5081588"/>
            <a:ext cx="1371600" cy="938212"/>
          </a:xfrm>
          <a:prstGeom prst="rect">
            <a:avLst/>
          </a:prstGeom>
          <a:noFill/>
          <a:ln w="9525">
            <a:noFill/>
            <a:miter lim="800000"/>
            <a:headEnd/>
            <a:tailEnd/>
          </a:ln>
        </p:spPr>
      </p:pic>
      <p:sp>
        <p:nvSpPr>
          <p:cNvPr id="6148" name="Rectangle 11"/>
          <p:cNvSpPr>
            <a:spLocks noGrp="1" noChangeArrowheads="1"/>
          </p:cNvSpPr>
          <p:nvPr>
            <p:ph type="ctrTitle"/>
          </p:nvPr>
        </p:nvSpPr>
        <p:spPr>
          <a:xfrm>
            <a:off x="457200" y="381000"/>
            <a:ext cx="7620000" cy="1143000"/>
          </a:xfrm>
        </p:spPr>
        <p:txBody>
          <a:bodyPr rtlCol="0">
            <a:normAutofit fontScale="90000"/>
            <a:scene3d>
              <a:camera prst="orthographicFront"/>
              <a:lightRig rig="threePt" dir="t"/>
            </a:scene3d>
            <a:sp3d extrusionH="57150" prstMaterial="matte">
              <a:bevelT w="38100" h="38100" prst="angle"/>
              <a:bevelB w="38100" h="38100"/>
              <a:extrusionClr>
                <a:srgbClr val="FF0000"/>
              </a:extrusionClr>
            </a:sp3d>
          </a:bodyPr>
          <a:lstStyle/>
          <a:p>
            <a:pPr eaLnBrk="1" fontAlgn="auto" hangingPunct="1">
              <a:spcAft>
                <a:spcPts val="0"/>
              </a:spcAft>
              <a:defRPr/>
            </a:pPr>
            <a:r>
              <a:rPr lang="en-US" sz="6000" b="1" dirty="0" smtClean="0">
                <a:ln w="9525">
                  <a:noFill/>
                </a:ln>
                <a:solidFill>
                  <a:srgbClr val="FF0000"/>
                </a:solidFill>
                <a:effectLst>
                  <a:outerShdw blurRad="50800" dist="38100" dir="2700000" algn="tl" rotWithShape="0">
                    <a:prstClr val="black">
                      <a:alpha val="40000"/>
                    </a:prstClr>
                  </a:outerShdw>
                </a:effectLst>
                <a:latin typeface="Cambria" pitchFamily="18" charset="0"/>
              </a:rPr>
              <a:t>Know Your Role</a:t>
            </a:r>
            <a:r>
              <a:rPr lang="en-US" sz="3200" dirty="0" smtClean="0">
                <a:effectLst>
                  <a:outerShdw blurRad="50800" dist="38100" dir="2700000" algn="tl" rotWithShape="0">
                    <a:prstClr val="black">
                      <a:alpha val="40000"/>
                    </a:prstClr>
                  </a:outerShdw>
                </a:effectLst>
                <a:latin typeface="Cambria" pitchFamily="18" charset="0"/>
              </a:rPr>
              <a:t/>
            </a:r>
            <a:br>
              <a:rPr lang="en-US" sz="3200" dirty="0" smtClean="0">
                <a:effectLst>
                  <a:outerShdw blurRad="50800" dist="38100" dir="2700000" algn="tl" rotWithShape="0">
                    <a:prstClr val="black">
                      <a:alpha val="40000"/>
                    </a:prstClr>
                  </a:outerShdw>
                </a:effectLst>
                <a:latin typeface="Cambria" pitchFamily="18" charset="0"/>
              </a:rPr>
            </a:br>
            <a:r>
              <a:rPr lang="en-US" sz="3200" dirty="0" smtClean="0">
                <a:effectLst>
                  <a:outerShdw blurRad="50800" dist="38100" dir="2700000" algn="tl" rotWithShape="0">
                    <a:prstClr val="black">
                      <a:alpha val="40000"/>
                    </a:prstClr>
                  </a:outerShdw>
                </a:effectLst>
                <a:latin typeface="Cambria" pitchFamily="18" charset="0"/>
              </a:rPr>
              <a:t>A Hand Receipt Holder’s Guide to Property Accountability “Enterprise Standards” </a:t>
            </a:r>
            <a:br>
              <a:rPr lang="en-US" sz="3200" dirty="0" smtClean="0">
                <a:effectLst>
                  <a:outerShdw blurRad="50800" dist="38100" dir="2700000" algn="tl" rotWithShape="0">
                    <a:prstClr val="black">
                      <a:alpha val="40000"/>
                    </a:prstClr>
                  </a:outerShdw>
                </a:effectLst>
                <a:latin typeface="Cambria" pitchFamily="18" charset="0"/>
              </a:rPr>
            </a:br>
            <a:r>
              <a:rPr lang="en-US" sz="2400" i="1" dirty="0" smtClean="0">
                <a:effectLst>
                  <a:outerShdw blurRad="50800" dist="38100" dir="2700000" algn="tl" rotWithShape="0">
                    <a:prstClr val="black">
                      <a:alpha val="40000"/>
                    </a:prstClr>
                  </a:outerShdw>
                </a:effectLst>
                <a:latin typeface="Cambria" pitchFamily="18" charset="0"/>
              </a:rPr>
              <a:t>Version 2– Training for FY16</a:t>
            </a:r>
            <a:endParaRPr lang="en-US" sz="3200" dirty="0" smtClean="0">
              <a:effectLst>
                <a:outerShdw blurRad="50800" dist="38100" dir="2700000" algn="tl" rotWithShape="0">
                  <a:prstClr val="black">
                    <a:alpha val="40000"/>
                  </a:prstClr>
                </a:outerShdw>
              </a:effectLst>
              <a:latin typeface="Cambria" pitchFamily="18" charset="0"/>
            </a:endParaRPr>
          </a:p>
        </p:txBody>
      </p:sp>
      <p:sp>
        <p:nvSpPr>
          <p:cNvPr id="10" name="Slide Number Placeholder 9"/>
          <p:cNvSpPr>
            <a:spLocks noGrp="1"/>
          </p:cNvSpPr>
          <p:nvPr>
            <p:ph type="sldNum" sz="quarter" idx="10"/>
          </p:nvPr>
        </p:nvSpPr>
        <p:spPr>
          <a:xfrm>
            <a:off x="7010400" y="6356350"/>
            <a:ext cx="2133600" cy="365125"/>
          </a:xfrm>
          <a:prstGeom prst="rect">
            <a:avLst/>
          </a:prstGeom>
        </p:spPr>
        <p:txBody>
          <a:bodyPr/>
          <a:lstStyle/>
          <a:p>
            <a:pPr>
              <a:defRPr/>
            </a:pPr>
            <a:fld id="{513B7E24-21AF-46B5-A90E-70C93AC9D80F}" type="slidenum">
              <a:rPr lang="en-US" smtClean="0"/>
              <a:pPr>
                <a:defRPr/>
              </a:pPr>
              <a:t>1</a:t>
            </a:fld>
            <a:endParaRPr lang="en-US" dirty="0"/>
          </a:p>
        </p:txBody>
      </p:sp>
      <p:sp>
        <p:nvSpPr>
          <p:cNvPr id="16390" name="Text Box 12"/>
          <p:cNvSpPr txBox="1">
            <a:spLocks noChangeArrowheads="1"/>
          </p:cNvSpPr>
          <p:nvPr/>
        </p:nvSpPr>
        <p:spPr bwMode="auto">
          <a:xfrm>
            <a:off x="136525" y="6096000"/>
            <a:ext cx="3597275" cy="549275"/>
          </a:xfrm>
          <a:prstGeom prst="rect">
            <a:avLst/>
          </a:prstGeom>
          <a:noFill/>
          <a:ln w="9525">
            <a:noFill/>
            <a:miter lim="800000"/>
            <a:headEnd/>
            <a:tailEnd/>
          </a:ln>
        </p:spPr>
        <p:txBody>
          <a:bodyPr>
            <a:spAutoFit/>
          </a:bodyPr>
          <a:lstStyle/>
          <a:p>
            <a:r>
              <a:rPr lang="en-US" sz="1200" b="1" dirty="0">
                <a:latin typeface="Calibri" pitchFamily="34" charset="0"/>
              </a:rPr>
              <a:t>US Army Corps of Engineers</a:t>
            </a:r>
          </a:p>
          <a:p>
            <a:r>
              <a:rPr lang="en-US" b="1" dirty="0">
                <a:latin typeface="Calibri" pitchFamily="34" charset="0"/>
              </a:rPr>
              <a:t>BUILDING STRONG</a:t>
            </a:r>
            <a:r>
              <a:rPr lang="en-US" sz="1400" b="1" baseline="-25000" dirty="0">
                <a:latin typeface="Calibri" pitchFamily="34" charset="0"/>
              </a:rPr>
              <a:t>®</a:t>
            </a:r>
          </a:p>
        </p:txBody>
      </p:sp>
      <p:sp>
        <p:nvSpPr>
          <p:cNvPr id="16391" name="Text Box 13"/>
          <p:cNvSpPr txBox="1">
            <a:spLocks noChangeArrowheads="1"/>
          </p:cNvSpPr>
          <p:nvPr/>
        </p:nvSpPr>
        <p:spPr bwMode="auto">
          <a:xfrm>
            <a:off x="152400" y="3124200"/>
            <a:ext cx="4648200" cy="1169551"/>
          </a:xfrm>
          <a:prstGeom prst="rect">
            <a:avLst/>
          </a:prstGeom>
          <a:noFill/>
          <a:ln w="9525">
            <a:noFill/>
            <a:miter lim="800000"/>
            <a:headEnd/>
            <a:tailEnd/>
          </a:ln>
        </p:spPr>
        <p:txBody>
          <a:bodyPr wrap="square">
            <a:spAutoFit/>
          </a:bodyPr>
          <a:lstStyle/>
          <a:p>
            <a:r>
              <a:rPr lang="en-US" b="1" dirty="0" err="1" smtClean="0">
                <a:latin typeface="Calibri" pitchFamily="34" charset="0"/>
              </a:rPr>
              <a:t>Vearlene</a:t>
            </a:r>
            <a:r>
              <a:rPr lang="en-US" b="1" dirty="0" smtClean="0">
                <a:latin typeface="Calibri" pitchFamily="34" charset="0"/>
              </a:rPr>
              <a:t> Smith, </a:t>
            </a:r>
          </a:p>
          <a:p>
            <a:r>
              <a:rPr lang="en-US" b="1" dirty="0" smtClean="0">
                <a:solidFill>
                  <a:srgbClr val="000000"/>
                </a:solidFill>
              </a:rPr>
              <a:t>General Supply Specialist</a:t>
            </a:r>
          </a:p>
          <a:p>
            <a:r>
              <a:rPr lang="en-US" sz="1600" b="1" dirty="0" smtClean="0">
                <a:solidFill>
                  <a:srgbClr val="000000"/>
                </a:solidFill>
              </a:rPr>
              <a:t>CELA-MVM</a:t>
            </a:r>
            <a:r>
              <a:rPr lang="en-US" sz="1600" dirty="0">
                <a:solidFill>
                  <a:srgbClr val="000000"/>
                </a:solidFill>
              </a:rPr>
              <a:t/>
            </a:r>
            <a:br>
              <a:rPr lang="en-US" sz="1600" dirty="0">
                <a:solidFill>
                  <a:srgbClr val="000000"/>
                </a:solidFill>
              </a:rPr>
            </a:b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7B60E7F-97F3-4FE2-92EE-F5D5C49CD82B}" type="slidenum">
              <a:rPr lang="en-US" smtClean="0"/>
              <a:pPr>
                <a:defRPr/>
              </a:pPr>
              <a:t>10</a:t>
            </a:fld>
            <a:endParaRPr lang="en-US" dirty="0"/>
          </a:p>
        </p:txBody>
      </p:sp>
      <p:sp>
        <p:nvSpPr>
          <p:cNvPr id="12290" name="Title 1"/>
          <p:cNvSpPr>
            <a:spLocks noGrp="1"/>
          </p:cNvSpPr>
          <p:nvPr>
            <p:ph type="title" idx="4294967295"/>
          </p:nvPr>
        </p:nvSpPr>
        <p:spPr>
          <a:xfrm>
            <a:off x="0" y="304800"/>
            <a:ext cx="8229600" cy="1143000"/>
          </a:xfrm>
        </p:spPr>
        <p:txBody>
          <a:bodyPr/>
          <a:lstStyle/>
          <a:p>
            <a:pPr eaLnBrk="1" hangingPunct="1"/>
            <a:r>
              <a:rPr lang="en-US" dirty="0" smtClean="0">
                <a:solidFill>
                  <a:srgbClr val="FF0000"/>
                </a:solidFill>
              </a:rPr>
              <a:t>Durable Property</a:t>
            </a:r>
            <a:r>
              <a:rPr lang="en-US" dirty="0" smtClean="0">
                <a:solidFill>
                  <a:srgbClr val="FF66FF"/>
                </a:solidFill>
              </a:rPr>
              <a:t/>
            </a:r>
            <a:br>
              <a:rPr lang="en-US" dirty="0" smtClean="0">
                <a:solidFill>
                  <a:srgbClr val="FF66FF"/>
                </a:solidFill>
              </a:rPr>
            </a:br>
            <a:r>
              <a:rPr lang="en-US" sz="1600" dirty="0" smtClean="0">
                <a:latin typeface="+mn-lt"/>
                <a:cs typeface="Arial" charset="0"/>
              </a:rPr>
              <a:t>AR 735-5, </a:t>
            </a:r>
            <a:r>
              <a:rPr lang="en-US" sz="1600" dirty="0" err="1" smtClean="0">
                <a:latin typeface="+mn-lt"/>
                <a:cs typeface="Arial" charset="0"/>
              </a:rPr>
              <a:t>para</a:t>
            </a:r>
            <a:r>
              <a:rPr lang="en-US" sz="1600" dirty="0" smtClean="0">
                <a:latin typeface="+mn-lt"/>
                <a:cs typeface="Arial" charset="0"/>
              </a:rPr>
              <a:t> 7-4, </a:t>
            </a:r>
            <a:r>
              <a:rPr lang="en-US" sz="1600" dirty="0" err="1" smtClean="0">
                <a:latin typeface="+mn-lt"/>
                <a:cs typeface="Arial" charset="0"/>
              </a:rPr>
              <a:t>para</a:t>
            </a:r>
            <a:r>
              <a:rPr lang="en-US" sz="1600" dirty="0" smtClean="0">
                <a:latin typeface="+mn-lt"/>
                <a:cs typeface="Arial" charset="0"/>
              </a:rPr>
              <a:t> 7-5, ER 700-1-1</a:t>
            </a:r>
            <a:r>
              <a:rPr lang="en-US" dirty="0" smtClean="0">
                <a:latin typeface="Arial" charset="0"/>
                <a:cs typeface="Arial" charset="0"/>
              </a:rPr>
              <a:t/>
            </a:r>
            <a:br>
              <a:rPr lang="en-US" dirty="0" smtClean="0">
                <a:latin typeface="Arial" charset="0"/>
                <a:cs typeface="Arial" charset="0"/>
              </a:rPr>
            </a:br>
            <a:endParaRPr lang="en-US" dirty="0" smtClean="0">
              <a:solidFill>
                <a:srgbClr val="FF66FF"/>
              </a:solidFill>
            </a:endParaRPr>
          </a:p>
        </p:txBody>
      </p:sp>
      <p:sp>
        <p:nvSpPr>
          <p:cNvPr id="12291" name="Content Placeholder 2"/>
          <p:cNvSpPr>
            <a:spLocks noGrp="1"/>
          </p:cNvSpPr>
          <p:nvPr>
            <p:ph idx="4294967295"/>
          </p:nvPr>
        </p:nvSpPr>
        <p:spPr>
          <a:xfrm>
            <a:off x="304800" y="1143000"/>
            <a:ext cx="8229600" cy="4525963"/>
          </a:xfrm>
          <a:prstGeom prst="rect">
            <a:avLst/>
          </a:prstGeom>
        </p:spPr>
        <p:txBody>
          <a:bodyPr/>
          <a:lstStyle/>
          <a:p>
            <a:r>
              <a:rPr lang="en-US" sz="2000" b="1" dirty="0" smtClean="0">
                <a:cs typeface="Arial" charset="0"/>
              </a:rPr>
              <a:t>Durable property </a:t>
            </a:r>
            <a:r>
              <a:rPr lang="en-US" sz="2000" dirty="0" smtClean="0"/>
              <a:t>is personal property that is not consumed in use and that does not require property book accountability but, because of its unique characteristics, requires control when issued to the user.</a:t>
            </a:r>
          </a:p>
          <a:p>
            <a:pPr>
              <a:buNone/>
            </a:pPr>
            <a:endParaRPr lang="en-US" sz="2000" dirty="0" smtClean="0"/>
          </a:p>
          <a:p>
            <a:r>
              <a:rPr lang="en-US" sz="2000" dirty="0" smtClean="0"/>
              <a:t>Durable property items are coded with an ARC of “</a:t>
            </a:r>
            <a:r>
              <a:rPr lang="en-US" sz="2000" b="1" dirty="0" smtClean="0"/>
              <a:t>D</a:t>
            </a:r>
            <a:r>
              <a:rPr lang="en-US" sz="2000" dirty="0" smtClean="0"/>
              <a:t>”.</a:t>
            </a:r>
            <a:endParaRPr lang="en-US" sz="2000" dirty="0" smtClean="0">
              <a:cs typeface="Arial" charset="0"/>
            </a:endParaRPr>
          </a:p>
          <a:p>
            <a:pPr eaLnBrk="1" hangingPunct="1">
              <a:lnSpc>
                <a:spcPct val="50000"/>
              </a:lnSpc>
              <a:buNone/>
            </a:pPr>
            <a:endParaRPr lang="en-US" sz="2400" dirty="0" smtClean="0">
              <a:cs typeface="Arial" charset="0"/>
            </a:endParaRPr>
          </a:p>
          <a:p>
            <a:pPr eaLnBrk="1" hangingPunct="1"/>
            <a:r>
              <a:rPr lang="en-US" sz="2400" dirty="0" smtClean="0">
                <a:cs typeface="Arial" charset="0"/>
              </a:rPr>
              <a:t>Durable registers will be maintained by the PHRH.</a:t>
            </a:r>
          </a:p>
          <a:p>
            <a:pPr eaLnBrk="1" hangingPunct="1">
              <a:lnSpc>
                <a:spcPct val="50000"/>
              </a:lnSpc>
              <a:buNone/>
            </a:pPr>
            <a:endParaRPr lang="en-US" sz="2400" dirty="0" smtClean="0">
              <a:cs typeface="Arial" charset="0"/>
            </a:endParaRPr>
          </a:p>
          <a:p>
            <a:pPr eaLnBrk="1" hangingPunct="1"/>
            <a:r>
              <a:rPr lang="en-US" sz="2400" dirty="0" smtClean="0">
                <a:cs typeface="Arial" charset="0"/>
              </a:rPr>
              <a:t>Durable Property Managerial Reviews will be conducted for the Commander by the Logistics Office. </a:t>
            </a:r>
          </a:p>
          <a:p>
            <a:pPr eaLnBrk="1" hangingPunct="1">
              <a:buNone/>
            </a:pPr>
            <a:endParaRPr lang="en-US" sz="2000" dirty="0" smtClean="0">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7B60E7F-97F3-4FE2-92EE-F5D5C49CD82B}" type="slidenum">
              <a:rPr lang="en-US" smtClean="0"/>
              <a:pPr>
                <a:defRPr/>
              </a:pPr>
              <a:t>11</a:t>
            </a:fld>
            <a:endParaRPr lang="en-US" dirty="0"/>
          </a:p>
        </p:txBody>
      </p:sp>
      <p:sp>
        <p:nvSpPr>
          <p:cNvPr id="7170" name="Rectangle 2"/>
          <p:cNvSpPr>
            <a:spLocks noGrp="1" noChangeArrowheads="1"/>
          </p:cNvSpPr>
          <p:nvPr>
            <p:ph type="title" idx="4294967295"/>
          </p:nvPr>
        </p:nvSpPr>
        <p:spPr>
          <a:xfrm>
            <a:off x="304800" y="304800"/>
            <a:ext cx="7772400" cy="914400"/>
          </a:xfrm>
        </p:spPr>
        <p:txBody>
          <a:bodyPr>
            <a:normAutofit fontScale="90000"/>
          </a:bodyPr>
          <a:lstStyle/>
          <a:p>
            <a:pPr eaLnBrk="1" hangingPunct="1">
              <a:lnSpc>
                <a:spcPct val="50000"/>
              </a:lnSpc>
              <a:defRPr/>
            </a:pPr>
            <a:r>
              <a:rPr lang="en-US" dirty="0" smtClean="0">
                <a:solidFill>
                  <a:srgbClr val="FF0000"/>
                </a:solidFill>
                <a:latin typeface="+mn-lt"/>
                <a:cs typeface="Arial" pitchFamily="34" charset="0"/>
              </a:rPr>
              <a:t>HRH’s Responsibilities</a:t>
            </a:r>
            <a:r>
              <a:rPr lang="en-US" sz="3600" dirty="0" smtClean="0">
                <a:solidFill>
                  <a:srgbClr val="FF0000"/>
                </a:solidFill>
                <a:latin typeface="+mn-lt"/>
                <a:cs typeface="Arial" pitchFamily="34" charset="0"/>
              </a:rPr>
              <a:t/>
            </a:r>
            <a:br>
              <a:rPr lang="en-US" sz="3600" dirty="0" smtClean="0">
                <a:solidFill>
                  <a:srgbClr val="FF0000"/>
                </a:solidFill>
                <a:latin typeface="+mn-lt"/>
                <a:cs typeface="Arial" pitchFamily="34" charset="0"/>
              </a:rPr>
            </a:br>
            <a:r>
              <a:rPr lang="en-US" sz="3600" dirty="0" smtClean="0">
                <a:solidFill>
                  <a:schemeClr val="tx1"/>
                </a:solidFill>
                <a:cs typeface="Arial" charset="0"/>
              </a:rPr>
              <a:t> </a:t>
            </a:r>
            <a:r>
              <a:rPr lang="en-US" sz="1800" dirty="0" smtClean="0">
                <a:solidFill>
                  <a:schemeClr val="tx1"/>
                </a:solidFill>
                <a:cs typeface="Arial" charset="0"/>
              </a:rPr>
              <a:t>AR 710-2, Appendix B, Table 2</a:t>
            </a:r>
            <a:br>
              <a:rPr lang="en-US" sz="1800" dirty="0" smtClean="0">
                <a:solidFill>
                  <a:schemeClr val="tx1"/>
                </a:solidFill>
                <a:cs typeface="Arial" charset="0"/>
              </a:rPr>
            </a:br>
            <a:r>
              <a:rPr lang="en-US" sz="1800" dirty="0" smtClean="0">
                <a:solidFill>
                  <a:schemeClr val="tx1"/>
                </a:solidFill>
                <a:cs typeface="Arial" charset="0"/>
              </a:rPr>
              <a:t/>
            </a:r>
            <a:br>
              <a:rPr lang="en-US" sz="1800" dirty="0" smtClean="0">
                <a:solidFill>
                  <a:schemeClr val="tx1"/>
                </a:solidFill>
                <a:cs typeface="Arial" charset="0"/>
              </a:rPr>
            </a:br>
            <a:r>
              <a:rPr lang="en-US" sz="1800" dirty="0" smtClean="0">
                <a:solidFill>
                  <a:schemeClr val="tx1"/>
                </a:solidFill>
                <a:cs typeface="Arial" charset="0"/>
              </a:rPr>
              <a:t>ER 700-1-1</a:t>
            </a:r>
            <a:endParaRPr lang="en-US" sz="1800" dirty="0">
              <a:latin typeface="+mn-lt"/>
              <a:cs typeface="Arial" pitchFamily="34" charset="0"/>
            </a:endParaRPr>
          </a:p>
        </p:txBody>
      </p:sp>
      <p:sp>
        <p:nvSpPr>
          <p:cNvPr id="7171" name="Rectangle 3"/>
          <p:cNvSpPr>
            <a:spLocks noGrp="1" noChangeArrowheads="1"/>
          </p:cNvSpPr>
          <p:nvPr>
            <p:ph idx="4294967295"/>
          </p:nvPr>
        </p:nvSpPr>
        <p:spPr>
          <a:xfrm>
            <a:off x="304800" y="1447800"/>
            <a:ext cx="8153400" cy="4343400"/>
          </a:xfrm>
          <a:prstGeom prst="rect">
            <a:avLst/>
          </a:prstGeom>
        </p:spPr>
        <p:txBody>
          <a:bodyPr/>
          <a:lstStyle/>
          <a:p>
            <a:pPr eaLnBrk="1" hangingPunct="1"/>
            <a:r>
              <a:rPr lang="en-US" sz="2800" dirty="0" smtClean="0">
                <a:latin typeface="Times New Roman" pitchFamily="18" charset="0"/>
                <a:cs typeface="Times New Roman" pitchFamily="18" charset="0"/>
              </a:rPr>
              <a:t>Maintain 100% accountability for property.</a:t>
            </a:r>
            <a:endParaRPr lang="en-US" sz="2800" dirty="0" smtClean="0">
              <a:solidFill>
                <a:srgbClr val="0000FF"/>
              </a:solidFill>
              <a:latin typeface="Times New Roman" pitchFamily="18" charset="0"/>
              <a:cs typeface="Times New Roman" pitchFamily="18" charset="0"/>
            </a:endParaRPr>
          </a:p>
          <a:p>
            <a:pPr lvl="1">
              <a:buFont typeface="Courier New" pitchFamily="49" charset="0"/>
              <a:buChar char="o"/>
            </a:pPr>
            <a:r>
              <a:rPr lang="en-US" dirty="0" smtClean="0">
                <a:latin typeface="Times New Roman" pitchFamily="18" charset="0"/>
                <a:cs typeface="Times New Roman" pitchFamily="18" charset="0"/>
              </a:rPr>
              <a:t>2 year Inventory – nonexpendable/Pilferable property</a:t>
            </a:r>
            <a:endParaRPr lang="en-US" i="1" dirty="0" smtClean="0">
              <a:latin typeface="Times New Roman" pitchFamily="18" charset="0"/>
              <a:cs typeface="Times New Roman" pitchFamily="18" charset="0"/>
            </a:endParaRPr>
          </a:p>
          <a:p>
            <a:pPr lvl="1" eaLnBrk="1" hangingPunct="1">
              <a:buFont typeface="Courier New" pitchFamily="49" charset="0"/>
              <a:buChar char="o"/>
            </a:pPr>
            <a:r>
              <a:rPr lang="en-US" b="1" dirty="0" smtClean="0">
                <a:latin typeface="Times New Roman" pitchFamily="18" charset="0"/>
                <a:cs typeface="Times New Roman" pitchFamily="18" charset="0"/>
              </a:rPr>
              <a:t>Assign property responsibilities thru sub-hand receipt procedures</a:t>
            </a:r>
          </a:p>
          <a:p>
            <a:pPr lvl="1" eaLnBrk="1" hangingPunct="1">
              <a:buFont typeface="Courier New" pitchFamily="49" charset="0"/>
              <a:buChar char="o"/>
            </a:pPr>
            <a:r>
              <a:rPr lang="en-US" dirty="0" smtClean="0">
                <a:latin typeface="Times New Roman" pitchFamily="18" charset="0"/>
                <a:cs typeface="Times New Roman" pitchFamily="18" charset="0"/>
              </a:rPr>
              <a:t>Account for all items received outside normal </a:t>
            </a:r>
            <a:r>
              <a:rPr lang="en-US" b="1" dirty="0" smtClean="0">
                <a:latin typeface="Times New Roman" pitchFamily="18" charset="0"/>
                <a:cs typeface="Times New Roman" pitchFamily="18" charset="0"/>
              </a:rPr>
              <a:t>CEFMS/APPMS</a:t>
            </a:r>
            <a:r>
              <a:rPr lang="en-US" dirty="0" smtClean="0">
                <a:latin typeface="Times New Roman" pitchFamily="18" charset="0"/>
                <a:cs typeface="Times New Roman" pitchFamily="18" charset="0"/>
              </a:rPr>
              <a:t> channel IAW </a:t>
            </a:r>
            <a:r>
              <a:rPr lang="en-US" b="1" dirty="0" smtClean="0">
                <a:latin typeface="Times New Roman" pitchFamily="18" charset="0"/>
                <a:cs typeface="Times New Roman" pitchFamily="18" charset="0"/>
              </a:rPr>
              <a:t>ER 700-1-1</a:t>
            </a:r>
            <a:endParaRPr lang="en-US" b="1" dirty="0" smtClean="0">
              <a:solidFill>
                <a:srgbClr val="0000FF"/>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7B60E7F-97F3-4FE2-92EE-F5D5C49CD82B}" type="slidenum">
              <a:rPr lang="en-US" smtClean="0"/>
              <a:pPr>
                <a:defRPr/>
              </a:pPr>
              <a:t>12</a:t>
            </a:fld>
            <a:endParaRPr lang="en-US" dirty="0"/>
          </a:p>
        </p:txBody>
      </p:sp>
      <p:sp>
        <p:nvSpPr>
          <p:cNvPr id="3" name="Content Placeholder 2"/>
          <p:cNvSpPr>
            <a:spLocks noGrp="1"/>
          </p:cNvSpPr>
          <p:nvPr>
            <p:ph idx="4294967295"/>
          </p:nvPr>
        </p:nvSpPr>
        <p:spPr>
          <a:xfrm>
            <a:off x="152400" y="1143000"/>
            <a:ext cx="8686800" cy="4525963"/>
          </a:xfrm>
          <a:prstGeom prst="rect">
            <a:avLst/>
          </a:prstGeom>
        </p:spPr>
        <p:txBody>
          <a:bodyPr/>
          <a:lstStyle/>
          <a:p>
            <a:pPr eaLnBrk="1" hangingPunct="1">
              <a:buNone/>
            </a:pPr>
            <a:r>
              <a:rPr lang="en-US" sz="2800" dirty="0" smtClean="0">
                <a:latin typeface="Times New Roman" pitchFamily="18" charset="0"/>
                <a:cs typeface="Times New Roman" pitchFamily="18" charset="0"/>
              </a:rPr>
              <a:t> Identify </a:t>
            </a:r>
            <a:r>
              <a:rPr lang="en-US" sz="2800" b="1" dirty="0" smtClean="0">
                <a:latin typeface="Times New Roman" pitchFamily="18" charset="0"/>
                <a:cs typeface="Times New Roman" pitchFamily="18" charset="0"/>
              </a:rPr>
              <a:t>L</a:t>
            </a:r>
            <a:r>
              <a:rPr lang="en-US" sz="2800" dirty="0" smtClean="0">
                <a:latin typeface="Times New Roman" pitchFamily="18" charset="0"/>
                <a:cs typeface="Times New Roman" pitchFamily="18" charset="0"/>
              </a:rPr>
              <a:t>oss, </a:t>
            </a:r>
            <a:r>
              <a:rPr lang="en-US" sz="2800" b="1" dirty="0" smtClean="0">
                <a:latin typeface="Times New Roman" pitchFamily="18" charset="0"/>
                <a:cs typeface="Times New Roman" pitchFamily="18" charset="0"/>
              </a:rPr>
              <a:t>D</a:t>
            </a:r>
            <a:r>
              <a:rPr lang="en-US" sz="2800" dirty="0" smtClean="0">
                <a:latin typeface="Times New Roman" pitchFamily="18" charset="0"/>
                <a:cs typeface="Times New Roman" pitchFamily="18" charset="0"/>
              </a:rPr>
              <a:t>amage or </a:t>
            </a:r>
            <a:r>
              <a:rPr lang="en-US" sz="2800" b="1" dirty="0" smtClean="0">
                <a:latin typeface="Times New Roman" pitchFamily="18" charset="0"/>
                <a:cs typeface="Times New Roman" pitchFamily="18" charset="0"/>
              </a:rPr>
              <a:t>D</a:t>
            </a:r>
            <a:r>
              <a:rPr lang="en-US" sz="2800" dirty="0" smtClean="0">
                <a:latin typeface="Times New Roman" pitchFamily="18" charset="0"/>
                <a:cs typeface="Times New Roman" pitchFamily="18" charset="0"/>
              </a:rPr>
              <a:t>estroyed (</a:t>
            </a:r>
            <a:r>
              <a:rPr lang="en-US" sz="2800" b="1" dirty="0" smtClean="0">
                <a:latin typeface="Times New Roman" pitchFamily="18" charset="0"/>
                <a:cs typeface="Times New Roman" pitchFamily="18" charset="0"/>
              </a:rPr>
              <a:t>LDD</a:t>
            </a:r>
            <a:r>
              <a:rPr lang="en-US" sz="2800" dirty="0" smtClean="0">
                <a:latin typeface="Times New Roman" pitchFamily="18" charset="0"/>
                <a:cs typeface="Times New Roman" pitchFamily="18" charset="0"/>
              </a:rPr>
              <a:t>)  government property.</a:t>
            </a:r>
          </a:p>
          <a:p>
            <a:pPr lvl="1" eaLnBrk="1" hangingPunct="1">
              <a:buFont typeface="Courier New" pitchFamily="49" charset="0"/>
              <a:buChar char="o"/>
            </a:pPr>
            <a:r>
              <a:rPr lang="en-US" sz="2400" dirty="0" smtClean="0">
                <a:latin typeface="Times New Roman" pitchFamily="18" charset="0"/>
                <a:cs typeface="Times New Roman" pitchFamily="18" charset="0"/>
              </a:rPr>
              <a:t>Initiate Statement of Charges when liability for LDD property  is admitted. (</a:t>
            </a:r>
            <a:r>
              <a:rPr lang="en-US" sz="2400" b="1" dirty="0" smtClean="0">
                <a:latin typeface="Times New Roman" pitchFamily="18" charset="0"/>
                <a:cs typeface="Times New Roman" pitchFamily="18" charset="0"/>
              </a:rPr>
              <a:t>DD Form 362</a:t>
            </a:r>
            <a:r>
              <a:rPr lang="en-US" sz="2400" dirty="0" smtClean="0">
                <a:latin typeface="Times New Roman" pitchFamily="18" charset="0"/>
                <a:cs typeface="Times New Roman" pitchFamily="18" charset="0"/>
              </a:rPr>
              <a:t>)</a:t>
            </a:r>
          </a:p>
          <a:p>
            <a:pPr lvl="1" eaLnBrk="1" hangingPunct="1">
              <a:buFont typeface="Courier New" pitchFamily="49" charset="0"/>
              <a:buChar char="o"/>
            </a:pPr>
            <a:r>
              <a:rPr lang="en-US" sz="2400" dirty="0" smtClean="0">
                <a:latin typeface="Times New Roman" pitchFamily="18" charset="0"/>
                <a:cs typeface="Times New Roman" pitchFamily="18" charset="0"/>
              </a:rPr>
              <a:t>Initiate a FLIPL within 15 days of loss.</a:t>
            </a:r>
          </a:p>
          <a:p>
            <a:pPr lvl="1" eaLnBrk="1" hangingPunct="1">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DD Form 200</a:t>
            </a:r>
            <a:r>
              <a:rPr lang="en-US" sz="2400" dirty="0" smtClean="0">
                <a:latin typeface="Times New Roman" pitchFamily="18" charset="0"/>
                <a:cs typeface="Times New Roman" pitchFamily="18" charset="0"/>
              </a:rPr>
              <a:t> and </a:t>
            </a:r>
            <a:r>
              <a:rPr lang="en-US" sz="2400" b="1" dirty="0" smtClean="0">
                <a:latin typeface="Times New Roman" pitchFamily="18" charset="0"/>
                <a:cs typeface="Times New Roman" pitchFamily="18" charset="0"/>
              </a:rPr>
              <a:t>DA Form 7531</a:t>
            </a:r>
            <a:r>
              <a:rPr lang="en-US" sz="2400" dirty="0" smtClean="0">
                <a:latin typeface="Times New Roman" pitchFamily="18" charset="0"/>
                <a:cs typeface="Times New Roman" pitchFamily="18" charset="0"/>
              </a:rPr>
              <a:t>)</a:t>
            </a:r>
          </a:p>
          <a:p>
            <a:pPr lvl="1" eaLnBrk="1" hangingPunct="1">
              <a:buFont typeface="Courier New" pitchFamily="49" charset="0"/>
              <a:buChar char="o"/>
            </a:pPr>
            <a:r>
              <a:rPr lang="en-US" sz="2400" dirty="0" smtClean="0">
                <a:latin typeface="Times New Roman" pitchFamily="18" charset="0"/>
                <a:cs typeface="Times New Roman" pitchFamily="18" charset="0"/>
              </a:rPr>
              <a:t>Letter of Lateness </a:t>
            </a:r>
          </a:p>
          <a:p>
            <a:pPr lvl="2" eaLnBrk="1" hangingPunct="1">
              <a:buFont typeface="Cambria" pitchFamily="18" charset="0"/>
              <a:buChar char="−"/>
            </a:pPr>
            <a:r>
              <a:rPr lang="en-US" sz="2000" dirty="0" smtClean="0">
                <a:latin typeface="Times New Roman" pitchFamily="18" charset="0"/>
                <a:cs typeface="Times New Roman" pitchFamily="18" charset="0"/>
              </a:rPr>
              <a:t>If FLIPL is not initiated within 15 days of LDD discovery  submit a letter of lateness as an exhibit to FLIPL</a:t>
            </a:r>
          </a:p>
          <a:p>
            <a:pPr lvl="1" eaLnBrk="1" hangingPunct="1"/>
            <a:endParaRPr lang="en-US" dirty="0" smtClean="0">
              <a:cs typeface="Arial" charset="0"/>
            </a:endParaRPr>
          </a:p>
          <a:p>
            <a:endParaRPr lang="en-US" sz="2800" dirty="0"/>
          </a:p>
        </p:txBody>
      </p:sp>
      <p:sp>
        <p:nvSpPr>
          <p:cNvPr id="6" name="Rectangle 2"/>
          <p:cNvSpPr txBox="1">
            <a:spLocks noChangeArrowheads="1"/>
          </p:cNvSpPr>
          <p:nvPr/>
        </p:nvSpPr>
        <p:spPr bwMode="auto">
          <a:xfrm>
            <a:off x="685800" y="2286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5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FF0000"/>
                </a:solidFill>
                <a:effectLst/>
                <a:uLnTx/>
                <a:uFillTx/>
                <a:latin typeface="+mn-lt"/>
                <a:ea typeface="+mj-ea"/>
                <a:cs typeface="Arial" pitchFamily="34" charset="0"/>
              </a:rPr>
              <a:t>HRH’s Responsibilities</a:t>
            </a:r>
            <a:r>
              <a:rPr kumimoji="0" lang="en-US" sz="3600" b="0" i="0" u="none" strike="noStrike" kern="0" cap="none" spc="0" normalizeH="0" baseline="0" noProof="0" dirty="0" smtClean="0">
                <a:ln>
                  <a:noFill/>
                </a:ln>
                <a:solidFill>
                  <a:srgbClr val="FF0000"/>
                </a:solidFill>
                <a:effectLst/>
                <a:uLnTx/>
                <a:uFillTx/>
                <a:latin typeface="+mn-lt"/>
                <a:ea typeface="+mj-ea"/>
                <a:cs typeface="Arial" pitchFamily="34" charset="0"/>
              </a:rPr>
              <a:t/>
            </a:r>
            <a:br>
              <a:rPr kumimoji="0" lang="en-US" sz="3600" b="0" i="0" u="none" strike="noStrike" kern="0" cap="none" spc="0" normalizeH="0" baseline="0" noProof="0" dirty="0" smtClean="0">
                <a:ln>
                  <a:noFill/>
                </a:ln>
                <a:solidFill>
                  <a:srgbClr val="FF0000"/>
                </a:solidFill>
                <a:effectLst/>
                <a:uLnTx/>
                <a:uFillTx/>
                <a:latin typeface="+mn-lt"/>
                <a:ea typeface="+mj-ea"/>
                <a:cs typeface="Arial" pitchFamily="34" charset="0"/>
              </a:rPr>
            </a:br>
            <a:r>
              <a:rPr kumimoji="0" lang="en-US" sz="3600" b="0" i="0" u="none" strike="noStrike" kern="0" cap="none" spc="0" normalizeH="0" baseline="0" noProof="0" dirty="0" smtClean="0">
                <a:ln>
                  <a:noFill/>
                </a:ln>
                <a:solidFill>
                  <a:schemeClr val="tx1"/>
                </a:solidFill>
                <a:effectLst/>
                <a:uLnTx/>
                <a:uFillTx/>
                <a:latin typeface="+mj-lt"/>
                <a:ea typeface="+mj-ea"/>
                <a:cs typeface="Arial" charset="0"/>
              </a:rPr>
              <a:t> </a:t>
            </a:r>
            <a:r>
              <a:rPr kumimoji="0" lang="en-US" sz="2000" b="0" i="0" u="none" strike="noStrike" kern="0" cap="none" spc="0" normalizeH="0" baseline="0" noProof="0" dirty="0" smtClean="0">
                <a:ln>
                  <a:noFill/>
                </a:ln>
                <a:solidFill>
                  <a:schemeClr val="tx1"/>
                </a:solidFill>
                <a:effectLst/>
                <a:uLnTx/>
                <a:uFillTx/>
                <a:latin typeface="+mj-lt"/>
                <a:ea typeface="+mj-ea"/>
                <a:cs typeface="Arial" charset="0"/>
              </a:rPr>
              <a:t>AR 735-5, </a:t>
            </a:r>
            <a:r>
              <a:rPr kumimoji="0" lang="en-US" sz="2000" b="0" i="0" u="none" strike="noStrike" kern="0" cap="none" spc="0" normalizeH="0" baseline="0" noProof="0" dirty="0" err="1" smtClean="0">
                <a:ln>
                  <a:noFill/>
                </a:ln>
                <a:solidFill>
                  <a:schemeClr val="tx1"/>
                </a:solidFill>
                <a:effectLst/>
                <a:uLnTx/>
                <a:uFillTx/>
                <a:latin typeface="+mj-lt"/>
                <a:ea typeface="+mj-ea"/>
                <a:cs typeface="Arial" charset="0"/>
              </a:rPr>
              <a:t>para</a:t>
            </a:r>
            <a:r>
              <a:rPr kumimoji="0" lang="en-US" sz="2000" b="0" i="0" u="none" strike="noStrike" kern="0" cap="none" spc="0" normalizeH="0" baseline="0" noProof="0" dirty="0" smtClean="0">
                <a:ln>
                  <a:noFill/>
                </a:ln>
                <a:solidFill>
                  <a:schemeClr val="tx1"/>
                </a:solidFill>
                <a:effectLst/>
                <a:uLnTx/>
                <a:uFillTx/>
                <a:latin typeface="+mj-lt"/>
                <a:ea typeface="+mj-ea"/>
                <a:cs typeface="Arial" charset="0"/>
              </a:rPr>
              <a:t> 13-2,</a:t>
            </a:r>
            <a:r>
              <a:rPr kumimoji="0" lang="en-US" sz="2000" b="0" i="0" u="none" strike="noStrike" kern="0" cap="none" spc="0" normalizeH="0" noProof="0" dirty="0" smtClean="0">
                <a:ln>
                  <a:noFill/>
                </a:ln>
                <a:solidFill>
                  <a:schemeClr val="tx1"/>
                </a:solidFill>
                <a:effectLst/>
                <a:uLnTx/>
                <a:uFillTx/>
                <a:latin typeface="+mj-lt"/>
                <a:ea typeface="+mj-ea"/>
                <a:cs typeface="Arial" charset="0"/>
              </a:rPr>
              <a:t> Table 12-1, Table 12-2, ER 700-1-1</a:t>
            </a:r>
            <a:endParaRPr kumimoji="0" lang="en-US" sz="2000" b="0" i="0" u="none" strike="noStrike" kern="0" cap="none" spc="0" normalizeH="0" baseline="0" noProof="0" dirty="0">
              <a:ln>
                <a:noFill/>
              </a:ln>
              <a:solidFill>
                <a:schemeClr val="tx2"/>
              </a:solidFill>
              <a:effectLst/>
              <a:uLnTx/>
              <a:uFillTx/>
              <a:latin typeface="+mn-lt"/>
              <a:ea typeface="+mj-ea"/>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p:txBody>
          <a:bodyPr/>
          <a:lstStyle/>
          <a:p>
            <a:pPr fontAlgn="base">
              <a:spcBef>
                <a:spcPct val="0"/>
              </a:spcBef>
              <a:spcAft>
                <a:spcPct val="0"/>
              </a:spcAft>
              <a:defRPr/>
            </a:pPr>
            <a:fld id="{699216C1-DD36-452B-A64E-FC91E44FD5F6}" type="slidenum">
              <a:rPr lang="en-US" smtClean="0"/>
              <a:pPr fontAlgn="base">
                <a:spcBef>
                  <a:spcPct val="0"/>
                </a:spcBef>
                <a:spcAft>
                  <a:spcPct val="0"/>
                </a:spcAft>
                <a:defRPr/>
              </a:pPr>
              <a:t>13</a:t>
            </a:fld>
            <a:endParaRPr lang="en-US" dirty="0" smtClean="0"/>
          </a:p>
        </p:txBody>
      </p:sp>
      <p:sp>
        <p:nvSpPr>
          <p:cNvPr id="24580" name="Rectangle 3"/>
          <p:cNvSpPr>
            <a:spLocks noGrp="1" noChangeArrowheads="1"/>
          </p:cNvSpPr>
          <p:nvPr>
            <p:ph type="body" idx="4294967295"/>
          </p:nvPr>
        </p:nvSpPr>
        <p:spPr>
          <a:xfrm>
            <a:off x="381000" y="1295400"/>
            <a:ext cx="8153400" cy="4419600"/>
          </a:xfrm>
          <a:prstGeom prst="rect">
            <a:avLst/>
          </a:prstGeom>
        </p:spPr>
        <p:txBody>
          <a:bodyPr/>
          <a:lstStyle/>
          <a:p>
            <a:pPr lvl="1" eaLnBrk="1" hangingPunct="1">
              <a:buSzPct val="100000"/>
              <a:buFont typeface="Wingdings" pitchFamily="2" charset="2"/>
              <a:buChar char="§"/>
            </a:pPr>
            <a:r>
              <a:rPr lang="en-US" sz="2400" dirty="0" smtClean="0"/>
              <a:t>Notify the DPBO/Supply Tech of anticipated departure and designate an incoming HRH.</a:t>
            </a:r>
          </a:p>
          <a:p>
            <a:pPr lvl="1" eaLnBrk="1" hangingPunct="1">
              <a:buSzPct val="100000"/>
              <a:buNone/>
            </a:pPr>
            <a:r>
              <a:rPr lang="en-US" sz="2400" dirty="0" smtClean="0"/>
              <a:t>         - A 100% joint inventory must be conducted. </a:t>
            </a:r>
          </a:p>
          <a:p>
            <a:pPr lvl="1" eaLnBrk="1" hangingPunct="1">
              <a:lnSpc>
                <a:spcPct val="25000"/>
              </a:lnSpc>
              <a:buSzPct val="100000"/>
              <a:buNone/>
            </a:pPr>
            <a:endParaRPr lang="en-US" sz="2400" dirty="0" smtClean="0"/>
          </a:p>
          <a:p>
            <a:pPr lvl="1" eaLnBrk="1" hangingPunct="1">
              <a:buSzPct val="100000"/>
              <a:buFont typeface="Wingdings" pitchFamily="2" charset="2"/>
              <a:buChar char="§"/>
            </a:pPr>
            <a:r>
              <a:rPr lang="en-US" sz="2400" dirty="0" smtClean="0"/>
              <a:t>Ensure that 100% of accountable property is inventoried every 2 years. Exception is: Major end items over $25,000 inventory annually. Sensitive items are inventoried monthly COMSEC/CCI are inventoried quarterly. </a:t>
            </a:r>
          </a:p>
          <a:p>
            <a:pPr lvl="1" eaLnBrk="1" hangingPunct="1">
              <a:lnSpc>
                <a:spcPct val="25000"/>
              </a:lnSpc>
              <a:buSzPct val="100000"/>
              <a:buNone/>
            </a:pPr>
            <a:endParaRPr lang="en-US" sz="2400" dirty="0" smtClean="0"/>
          </a:p>
          <a:p>
            <a:pPr lvl="1" eaLnBrk="1" hangingPunct="1">
              <a:buSzPct val="100000"/>
              <a:buFont typeface="Wingdings" pitchFamily="2" charset="2"/>
              <a:buChar char="§"/>
            </a:pPr>
            <a:r>
              <a:rPr lang="en-US" sz="2400" b="1" dirty="0" smtClean="0"/>
              <a:t>Sub-hand receipt all property to the user level.  </a:t>
            </a:r>
          </a:p>
        </p:txBody>
      </p:sp>
      <p:sp>
        <p:nvSpPr>
          <p:cNvPr id="6" name="Rectangle 2"/>
          <p:cNvSpPr txBox="1">
            <a:spLocks noChangeArrowheads="1"/>
          </p:cNvSpPr>
          <p:nvPr/>
        </p:nvSpPr>
        <p:spPr bwMode="auto">
          <a:xfrm>
            <a:off x="685800" y="3810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5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FF0000"/>
                </a:solidFill>
                <a:effectLst/>
                <a:uLnTx/>
                <a:uFillTx/>
                <a:latin typeface="+mn-lt"/>
                <a:ea typeface="+mj-ea"/>
                <a:cs typeface="Arial" pitchFamily="34" charset="0"/>
              </a:rPr>
              <a:t>HRH’s Responsibilities</a:t>
            </a:r>
            <a:r>
              <a:rPr kumimoji="0" lang="en-US" sz="3600" b="0" i="0" u="none" strike="noStrike" kern="0" cap="none" spc="0" normalizeH="0" baseline="0" noProof="0" dirty="0" smtClean="0">
                <a:ln>
                  <a:noFill/>
                </a:ln>
                <a:solidFill>
                  <a:srgbClr val="FF0000"/>
                </a:solidFill>
                <a:effectLst/>
                <a:uLnTx/>
                <a:uFillTx/>
                <a:latin typeface="+mn-lt"/>
                <a:ea typeface="+mj-ea"/>
                <a:cs typeface="Arial" pitchFamily="34" charset="0"/>
              </a:rPr>
              <a:t/>
            </a:r>
            <a:br>
              <a:rPr kumimoji="0" lang="en-US" sz="3600" b="0" i="0" u="none" strike="noStrike" kern="0" cap="none" spc="0" normalizeH="0" baseline="0" noProof="0" dirty="0" smtClean="0">
                <a:ln>
                  <a:noFill/>
                </a:ln>
                <a:solidFill>
                  <a:srgbClr val="FF0000"/>
                </a:solidFill>
                <a:effectLst/>
                <a:uLnTx/>
                <a:uFillTx/>
                <a:latin typeface="+mn-lt"/>
                <a:ea typeface="+mj-ea"/>
                <a:cs typeface="Arial" pitchFamily="34" charset="0"/>
              </a:rPr>
            </a:br>
            <a:r>
              <a:rPr kumimoji="0" lang="en-US" sz="3600" b="0" i="0" u="none" strike="noStrike" kern="0" cap="none" spc="0" normalizeH="0" baseline="0" noProof="0" dirty="0" smtClean="0">
                <a:ln>
                  <a:noFill/>
                </a:ln>
                <a:solidFill>
                  <a:schemeClr val="tx1"/>
                </a:solidFill>
                <a:effectLst/>
                <a:uLnTx/>
                <a:uFillTx/>
                <a:latin typeface="+mj-lt"/>
                <a:ea typeface="+mj-ea"/>
                <a:cs typeface="Arial" charset="0"/>
              </a:rPr>
              <a:t> </a:t>
            </a:r>
            <a:r>
              <a:rPr kumimoji="0" lang="en-US" sz="2000" b="0" i="0" u="none" strike="noStrike" kern="0" cap="none" spc="0" normalizeH="0" baseline="0" noProof="0" dirty="0" smtClean="0">
                <a:ln>
                  <a:noFill/>
                </a:ln>
                <a:solidFill>
                  <a:schemeClr val="tx1"/>
                </a:solidFill>
                <a:effectLst/>
                <a:uLnTx/>
                <a:uFillTx/>
                <a:latin typeface="+mj-lt"/>
                <a:ea typeface="+mj-ea"/>
                <a:cs typeface="Arial" charset="0"/>
              </a:rPr>
              <a:t>AR 735-5, </a:t>
            </a:r>
            <a:r>
              <a:rPr lang="en-US" sz="2000" kern="0" dirty="0" err="1" smtClean="0">
                <a:latin typeface="+mj-lt"/>
                <a:ea typeface="+mj-ea"/>
                <a:cs typeface="Arial" charset="0"/>
              </a:rPr>
              <a:t>para</a:t>
            </a:r>
            <a:r>
              <a:rPr lang="en-US" sz="2000" kern="0" dirty="0" smtClean="0">
                <a:latin typeface="+mj-lt"/>
                <a:ea typeface="+mj-ea"/>
                <a:cs typeface="Arial" charset="0"/>
              </a:rPr>
              <a:t> 5-2</a:t>
            </a:r>
            <a:endParaRPr kumimoji="0" lang="en-US" sz="2000" b="0" i="0" u="none" strike="noStrike" kern="0" cap="none" spc="0" normalizeH="0" baseline="0" noProof="0" dirty="0">
              <a:ln>
                <a:noFill/>
              </a:ln>
              <a:solidFill>
                <a:schemeClr val="tx2"/>
              </a:solidFill>
              <a:effectLst/>
              <a:uLnTx/>
              <a:uFillTx/>
              <a:latin typeface="+mn-lt"/>
              <a:ea typeface="+mj-ea"/>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3886200"/>
          </a:xfrm>
        </p:spPr>
        <p:txBody>
          <a:bodyPr/>
          <a:lstStyle/>
          <a:p>
            <a:pPr>
              <a:buNone/>
            </a:pPr>
            <a:r>
              <a:rPr lang="en-US" sz="2800" dirty="0" smtClean="0">
                <a:cs typeface="Arial" charset="0"/>
              </a:rPr>
              <a:t>Upon personnel changes (transfer, gain, retirement, etc.)</a:t>
            </a:r>
          </a:p>
          <a:p>
            <a:pPr lvl="1">
              <a:buFont typeface="Wingdings" pitchFamily="2" charset="2"/>
              <a:buChar char="§"/>
            </a:pPr>
            <a:r>
              <a:rPr lang="en-US" sz="2400" dirty="0" smtClean="0"/>
              <a:t>PHRHs must coordinate with DPBO/Supply Tech as part of their out-processing procedures. </a:t>
            </a:r>
          </a:p>
          <a:p>
            <a:pPr lvl="2">
              <a:buFont typeface="Wingdings" pitchFamily="2" charset="2"/>
              <a:buChar char="ü"/>
            </a:pPr>
            <a:r>
              <a:rPr lang="en-US" sz="2000" b="1" dirty="0" smtClean="0">
                <a:solidFill>
                  <a:srgbClr val="FF0000"/>
                </a:solidFill>
              </a:rPr>
              <a:t>NOTE</a:t>
            </a:r>
            <a:r>
              <a:rPr lang="en-US" sz="2000" dirty="0" smtClean="0">
                <a:solidFill>
                  <a:srgbClr val="FF0000"/>
                </a:solidFill>
              </a:rPr>
              <a:t>: Outgoing HRH can be held liable until official change of HRH is complete.</a:t>
            </a:r>
          </a:p>
          <a:p>
            <a:pPr lvl="1">
              <a:buFont typeface="Wingdings" pitchFamily="2" charset="2"/>
              <a:buChar char="§"/>
            </a:pPr>
            <a:r>
              <a:rPr lang="en-US" sz="2400" dirty="0" smtClean="0"/>
              <a:t>Joint Inventory (incoming and outgoing HRH).</a:t>
            </a:r>
          </a:p>
          <a:p>
            <a:pPr lvl="1"/>
            <a:endParaRPr lang="en-US" sz="2400" dirty="0" smtClean="0"/>
          </a:p>
          <a:p>
            <a:pPr lvl="1"/>
            <a:endParaRPr lang="en-US" sz="2400" dirty="0" smtClean="0"/>
          </a:p>
          <a:p>
            <a:pPr lvl="1"/>
            <a:endParaRPr lang="en-US" sz="2400" dirty="0"/>
          </a:p>
        </p:txBody>
      </p:sp>
      <p:sp>
        <p:nvSpPr>
          <p:cNvPr id="5" name="Slide Number Placeholder 4"/>
          <p:cNvSpPr>
            <a:spLocks noGrp="1"/>
          </p:cNvSpPr>
          <p:nvPr>
            <p:ph type="sldNum" sz="quarter" idx="10"/>
          </p:nvPr>
        </p:nvSpPr>
        <p:spPr/>
        <p:txBody>
          <a:bodyPr/>
          <a:lstStyle/>
          <a:p>
            <a:pPr>
              <a:defRPr/>
            </a:pPr>
            <a:fld id="{859ED846-BEC0-49F0-A317-1601D0941156}" type="slidenum">
              <a:rPr lang="en-US" smtClean="0"/>
              <a:pPr>
                <a:defRPr/>
              </a:pPr>
              <a:t>14</a:t>
            </a:fld>
            <a:endParaRPr lang="en-US" dirty="0"/>
          </a:p>
        </p:txBody>
      </p:sp>
      <p:sp>
        <p:nvSpPr>
          <p:cNvPr id="7"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50000"/>
              </a:lnSpc>
              <a:spcBef>
                <a:spcPct val="0"/>
              </a:spcBef>
              <a:spcAft>
                <a:spcPts val="1200"/>
              </a:spcAft>
              <a:buClrTx/>
              <a:buSzTx/>
              <a:buFontTx/>
              <a:buNone/>
              <a:tabLst/>
              <a:defRPr/>
            </a:pPr>
            <a:r>
              <a:rPr kumimoji="0" lang="en-US" sz="4400" b="0" i="0" u="none" strike="noStrike" kern="0" cap="none" spc="0" normalizeH="0" baseline="0" noProof="0" dirty="0" smtClean="0">
                <a:ln>
                  <a:noFill/>
                </a:ln>
                <a:solidFill>
                  <a:srgbClr val="FF0000"/>
                </a:solidFill>
                <a:effectLst/>
                <a:uLnTx/>
                <a:uFillTx/>
                <a:latin typeface="+mn-lt"/>
                <a:ea typeface="+mj-ea"/>
                <a:cs typeface="Arial" pitchFamily="34" charset="0"/>
              </a:rPr>
              <a:t>HRH’s Responsibilities</a:t>
            </a:r>
            <a:r>
              <a:rPr kumimoji="0" lang="en-US" sz="3600" b="0" i="0" u="none" strike="noStrike" kern="0" cap="none" spc="0" normalizeH="0" baseline="0" noProof="0" dirty="0" smtClean="0">
                <a:ln>
                  <a:noFill/>
                </a:ln>
                <a:solidFill>
                  <a:srgbClr val="FF0000"/>
                </a:solidFill>
                <a:effectLst/>
                <a:uLnTx/>
                <a:uFillTx/>
                <a:latin typeface="+mn-lt"/>
                <a:ea typeface="+mj-ea"/>
                <a:cs typeface="Arial" pitchFamily="34" charset="0"/>
              </a:rPr>
              <a:t/>
            </a:r>
            <a:br>
              <a:rPr kumimoji="0" lang="en-US" sz="3600" b="0" i="0" u="none" strike="noStrike" kern="0" cap="none" spc="0" normalizeH="0" baseline="0" noProof="0" dirty="0" smtClean="0">
                <a:ln>
                  <a:noFill/>
                </a:ln>
                <a:solidFill>
                  <a:srgbClr val="FF0000"/>
                </a:solidFill>
                <a:effectLst/>
                <a:uLnTx/>
                <a:uFillTx/>
                <a:latin typeface="+mn-lt"/>
                <a:ea typeface="+mj-ea"/>
                <a:cs typeface="Arial" pitchFamily="34" charset="0"/>
              </a:rPr>
            </a:br>
            <a:r>
              <a:rPr kumimoji="0" lang="en-US" sz="3600" b="0" i="0" u="none" strike="noStrike" kern="0" cap="none" spc="0" normalizeH="0" baseline="0" noProof="0" dirty="0" smtClean="0">
                <a:ln>
                  <a:noFill/>
                </a:ln>
                <a:solidFill>
                  <a:schemeClr val="tx1"/>
                </a:solidFill>
                <a:effectLst/>
                <a:uLnTx/>
                <a:uFillTx/>
                <a:latin typeface="+mj-lt"/>
                <a:ea typeface="+mj-ea"/>
                <a:cs typeface="Arial" charset="0"/>
              </a:rPr>
              <a:t> </a:t>
            </a:r>
            <a:r>
              <a:rPr kumimoji="0" lang="en-US" b="0"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AR 735-5, </a:t>
            </a:r>
            <a:r>
              <a:rPr lang="en-US" kern="0" dirty="0" err="1" smtClean="0">
                <a:latin typeface="Times New Roman" pitchFamily="18" charset="0"/>
                <a:ea typeface="+mj-ea"/>
                <a:cs typeface="Times New Roman" pitchFamily="18" charset="0"/>
              </a:rPr>
              <a:t>para</a:t>
            </a:r>
            <a:r>
              <a:rPr lang="en-US" kern="0" dirty="0" smtClean="0">
                <a:latin typeface="Times New Roman" pitchFamily="18" charset="0"/>
                <a:ea typeface="+mj-ea"/>
                <a:cs typeface="Times New Roman" pitchFamily="18" charset="0"/>
              </a:rPr>
              <a:t> 5-4</a:t>
            </a:r>
          </a:p>
          <a:p>
            <a:pPr marL="0" marR="0" lvl="0" indent="0" algn="ctr" defTabSz="914400" rtl="0" eaLnBrk="1" fontAlgn="base" latinLnBrk="0" hangingPunct="1">
              <a:lnSpc>
                <a:spcPct val="50000"/>
              </a:lnSpc>
              <a:spcBef>
                <a:spcPct val="0"/>
              </a:spcBef>
              <a:spcAft>
                <a:spcPts val="120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AR 710-2, 1-21</a:t>
            </a:r>
            <a:endPar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229600" cy="3886200"/>
          </a:xfrm>
        </p:spPr>
        <p:txBody>
          <a:bodyPr/>
          <a:lstStyle/>
          <a:p>
            <a:pPr eaLnBrk="1" hangingPunct="1">
              <a:buNone/>
            </a:pPr>
            <a:r>
              <a:rPr lang="en-US" sz="2800" dirty="0" smtClean="0">
                <a:cs typeface="Arial" charset="0"/>
              </a:rPr>
              <a:t>Manage Durable Property in DMM</a:t>
            </a:r>
          </a:p>
          <a:p>
            <a:pPr lvl="1" eaLnBrk="1" hangingPunct="1">
              <a:buFont typeface="Wingdings" pitchFamily="2" charset="2"/>
              <a:buChar char="§"/>
            </a:pPr>
            <a:r>
              <a:rPr lang="en-US" sz="2400" dirty="0" smtClean="0">
                <a:cs typeface="Arial" charset="0"/>
              </a:rPr>
              <a:t>Establish 100% property accountability of all durable property using the DMM module in APPMS</a:t>
            </a:r>
          </a:p>
          <a:p>
            <a:pPr lvl="1">
              <a:buFont typeface="Wingdings" pitchFamily="2" charset="2"/>
              <a:buChar char="§"/>
            </a:pPr>
            <a:r>
              <a:rPr lang="en-US" sz="2400" dirty="0" smtClean="0"/>
              <a:t>Confirm completion of Managerial Review in writing.</a:t>
            </a:r>
          </a:p>
          <a:p>
            <a:pPr lvl="1">
              <a:buFont typeface="Wingdings" pitchFamily="2" charset="2"/>
              <a:buChar char="§"/>
            </a:pPr>
            <a:r>
              <a:rPr lang="en-US" sz="2400" dirty="0" smtClean="0"/>
              <a:t>Update Active Durable list</a:t>
            </a:r>
          </a:p>
          <a:p>
            <a:pPr lvl="2">
              <a:buFont typeface="Wingdings" pitchFamily="2" charset="2"/>
              <a:buChar char="§"/>
            </a:pPr>
            <a:r>
              <a:rPr lang="en-US" sz="2000" dirty="0" smtClean="0"/>
              <a:t>-Submit supporting documents to DPBO/Supply Tech. </a:t>
            </a:r>
          </a:p>
          <a:p>
            <a:pPr lvl="1">
              <a:buFont typeface="Wingdings" pitchFamily="2" charset="2"/>
              <a:buChar char="§"/>
            </a:pPr>
            <a:r>
              <a:rPr lang="en-US" sz="2400" b="1" dirty="0" smtClean="0"/>
              <a:t>DMM generated sub-hand receipts are recommended to be used.</a:t>
            </a:r>
          </a:p>
          <a:p>
            <a:pPr lvl="1">
              <a:buNone/>
            </a:pPr>
            <a:endParaRPr lang="en-US" sz="2400" dirty="0" smtClean="0"/>
          </a:p>
          <a:p>
            <a:pPr lvl="1"/>
            <a:endParaRPr lang="en-US" sz="2400" dirty="0"/>
          </a:p>
        </p:txBody>
      </p:sp>
      <p:sp>
        <p:nvSpPr>
          <p:cNvPr id="5" name="Slide Number Placeholder 4"/>
          <p:cNvSpPr>
            <a:spLocks noGrp="1"/>
          </p:cNvSpPr>
          <p:nvPr>
            <p:ph type="sldNum" sz="quarter" idx="10"/>
          </p:nvPr>
        </p:nvSpPr>
        <p:spPr/>
        <p:txBody>
          <a:bodyPr/>
          <a:lstStyle/>
          <a:p>
            <a:pPr>
              <a:defRPr/>
            </a:pPr>
            <a:fld id="{859ED846-BEC0-49F0-A317-1601D0941156}" type="slidenum">
              <a:rPr lang="en-US" smtClean="0"/>
              <a:pPr>
                <a:defRPr/>
              </a:pPr>
              <a:t>15</a:t>
            </a:fld>
            <a:endParaRPr lang="en-US" dirty="0"/>
          </a:p>
        </p:txBody>
      </p:sp>
      <p:sp>
        <p:nvSpPr>
          <p:cNvPr id="7" name="Rectangle 2"/>
          <p:cNvSpPr txBox="1">
            <a:spLocks noChangeArrowheads="1"/>
          </p:cNvSpPr>
          <p:nvPr/>
        </p:nvSpPr>
        <p:spPr bwMode="auto">
          <a:xfrm>
            <a:off x="685800" y="3048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lnSpcReduction="10000"/>
          </a:bodyPr>
          <a:lstStyle/>
          <a:p>
            <a:pPr marL="0" marR="0" lvl="0" indent="0" algn="ctr" defTabSz="914400" rtl="0" eaLnBrk="1" fontAlgn="base" latinLnBrk="0" hangingPunct="1">
              <a:lnSpc>
                <a:spcPct val="50000"/>
              </a:lnSpc>
              <a:spcBef>
                <a:spcPct val="0"/>
              </a:spcBef>
              <a:spcAft>
                <a:spcPts val="1200"/>
              </a:spcAft>
              <a:buClrTx/>
              <a:buSzTx/>
              <a:buFontTx/>
              <a:buNone/>
              <a:tabLst/>
              <a:defRPr/>
            </a:pPr>
            <a:r>
              <a:rPr kumimoji="0" lang="en-US" sz="4400" b="0" i="0" u="none" strike="noStrike" kern="0" cap="none" spc="0" normalizeH="0" baseline="0" noProof="0" dirty="0" smtClean="0">
                <a:ln>
                  <a:noFill/>
                </a:ln>
                <a:solidFill>
                  <a:srgbClr val="FF0000"/>
                </a:solidFill>
                <a:effectLst/>
                <a:uLnTx/>
                <a:uFillTx/>
                <a:latin typeface="+mn-lt"/>
                <a:ea typeface="+mj-ea"/>
                <a:cs typeface="Arial" pitchFamily="34" charset="0"/>
              </a:rPr>
              <a:t>HRH’s Responsibilities</a:t>
            </a:r>
            <a:r>
              <a:rPr kumimoji="0" lang="en-US" sz="3600" b="0" i="0" u="none" strike="noStrike" kern="0" cap="none" spc="0" normalizeH="0" baseline="0" noProof="0" dirty="0" smtClean="0">
                <a:ln>
                  <a:noFill/>
                </a:ln>
                <a:solidFill>
                  <a:srgbClr val="FF0000"/>
                </a:solidFill>
                <a:effectLst/>
                <a:uLnTx/>
                <a:uFillTx/>
                <a:latin typeface="+mn-lt"/>
                <a:ea typeface="+mj-ea"/>
                <a:cs typeface="Arial" pitchFamily="34" charset="0"/>
              </a:rPr>
              <a:t/>
            </a:r>
            <a:br>
              <a:rPr kumimoji="0" lang="en-US" sz="3600" b="0" i="0" u="none" strike="noStrike" kern="0" cap="none" spc="0" normalizeH="0" baseline="0" noProof="0" dirty="0" smtClean="0">
                <a:ln>
                  <a:noFill/>
                </a:ln>
                <a:solidFill>
                  <a:srgbClr val="FF0000"/>
                </a:solidFill>
                <a:effectLst/>
                <a:uLnTx/>
                <a:uFillTx/>
                <a:latin typeface="+mn-lt"/>
                <a:ea typeface="+mj-ea"/>
                <a:cs typeface="Arial" pitchFamily="34" charset="0"/>
              </a:rPr>
            </a:br>
            <a:r>
              <a:rPr kumimoji="0" lang="en-US" sz="3600" b="0" i="0" u="none" strike="noStrike" kern="0" cap="none" spc="0" normalizeH="0" baseline="0" noProof="0" dirty="0" smtClean="0">
                <a:ln>
                  <a:noFill/>
                </a:ln>
                <a:solidFill>
                  <a:schemeClr val="tx1"/>
                </a:solidFill>
                <a:effectLst/>
                <a:uLnTx/>
                <a:uFillTx/>
                <a:latin typeface="+mj-lt"/>
                <a:ea typeface="+mj-ea"/>
                <a:cs typeface="Arial" charset="0"/>
              </a:rPr>
              <a:t> </a:t>
            </a:r>
            <a:r>
              <a:rPr kumimoji="0" lang="en-US" b="0"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AR 735-5, </a:t>
            </a:r>
            <a:r>
              <a:rPr lang="en-US" kern="0" dirty="0" err="1" smtClean="0">
                <a:latin typeface="Times New Roman" pitchFamily="18" charset="0"/>
                <a:ea typeface="+mj-ea"/>
                <a:cs typeface="Times New Roman" pitchFamily="18" charset="0"/>
              </a:rPr>
              <a:t>para</a:t>
            </a:r>
            <a:r>
              <a:rPr lang="en-US" kern="0" dirty="0" smtClean="0">
                <a:latin typeface="Times New Roman" pitchFamily="18" charset="0"/>
                <a:ea typeface="+mj-ea"/>
                <a:cs typeface="Times New Roman" pitchFamily="18" charset="0"/>
              </a:rPr>
              <a:t> 7-5,</a:t>
            </a:r>
          </a:p>
          <a:p>
            <a:pPr marL="0" marR="0" lvl="0" indent="0" algn="ctr" defTabSz="914400" rtl="0" eaLnBrk="1" fontAlgn="base" latinLnBrk="0" hangingPunct="1">
              <a:lnSpc>
                <a:spcPct val="50000"/>
              </a:lnSpc>
              <a:spcBef>
                <a:spcPct val="0"/>
              </a:spcBef>
              <a:spcAft>
                <a:spcPts val="1200"/>
              </a:spcAft>
              <a:buClrTx/>
              <a:buSzTx/>
              <a:buFontTx/>
              <a:buNone/>
              <a:tabLst/>
              <a:defRPr/>
            </a:pPr>
            <a:r>
              <a:rPr lang="en-US" kern="0" dirty="0" smtClean="0">
                <a:latin typeface="Times New Roman" pitchFamily="18" charset="0"/>
                <a:ea typeface="+mj-ea"/>
                <a:cs typeface="Times New Roman" pitchFamily="18" charset="0"/>
              </a:rPr>
              <a:t>OPORD 2011-79, 3(2)a-f, ER 700-1-1</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2"/>
              </a:solidFill>
              <a:effectLst/>
              <a:uLnTx/>
              <a:uFillTx/>
              <a:latin typeface="+mn-lt"/>
              <a:ea typeface="+mj-ea"/>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457200" y="76200"/>
            <a:ext cx="8229600" cy="1143000"/>
          </a:xfrm>
        </p:spPr>
        <p:txBody>
          <a:bodyPr/>
          <a:lstStyle/>
          <a:p>
            <a:pPr eaLnBrk="1" hangingPunct="1"/>
            <a:r>
              <a:rPr lang="en-US" dirty="0" smtClean="0">
                <a:solidFill>
                  <a:srgbClr val="FF0000"/>
                </a:solidFill>
                <a:cs typeface="Arial" charset="0"/>
              </a:rPr>
              <a:t>Sub-HRH Responsibilities</a:t>
            </a:r>
            <a:br>
              <a:rPr lang="en-US" dirty="0" smtClean="0">
                <a:solidFill>
                  <a:srgbClr val="FF0000"/>
                </a:solidFill>
                <a:cs typeface="Arial" charset="0"/>
              </a:rPr>
            </a:br>
            <a:r>
              <a:rPr lang="en-US" sz="1800" dirty="0" smtClean="0">
                <a:solidFill>
                  <a:schemeClr val="tx1"/>
                </a:solidFill>
                <a:latin typeface="Times New Roman" pitchFamily="18" charset="0"/>
                <a:cs typeface="Times New Roman" pitchFamily="18" charset="0"/>
              </a:rPr>
              <a:t>AR 710-2, </a:t>
            </a:r>
            <a:r>
              <a:rPr lang="en-US" sz="1800" dirty="0" err="1" smtClean="0">
                <a:solidFill>
                  <a:schemeClr val="tx1"/>
                </a:solidFill>
                <a:latin typeface="Times New Roman" pitchFamily="18" charset="0"/>
                <a:cs typeface="Times New Roman" pitchFamily="18" charset="0"/>
              </a:rPr>
              <a:t>para</a:t>
            </a:r>
            <a:r>
              <a:rPr lang="en-US" sz="1800" dirty="0" smtClean="0">
                <a:solidFill>
                  <a:schemeClr val="tx1"/>
                </a:solidFill>
                <a:latin typeface="Times New Roman" pitchFamily="18" charset="0"/>
                <a:cs typeface="Times New Roman" pitchFamily="18" charset="0"/>
              </a:rPr>
              <a:t> 2-10</a:t>
            </a:r>
          </a:p>
        </p:txBody>
      </p:sp>
      <p:sp>
        <p:nvSpPr>
          <p:cNvPr id="25604" name="Rectangle 3"/>
          <p:cNvSpPr>
            <a:spLocks noGrp="1" noChangeArrowheads="1"/>
          </p:cNvSpPr>
          <p:nvPr>
            <p:ph idx="1"/>
          </p:nvPr>
        </p:nvSpPr>
        <p:spPr>
          <a:xfrm>
            <a:off x="533400" y="1676400"/>
            <a:ext cx="8153400" cy="4419600"/>
          </a:xfrm>
        </p:spPr>
        <p:txBody>
          <a:bodyPr/>
          <a:lstStyle/>
          <a:p>
            <a:pPr lvl="1" eaLnBrk="1" hangingPunct="1">
              <a:buSzPct val="100000"/>
              <a:buFont typeface="Wingdings" pitchFamily="2" charset="2"/>
              <a:buChar char="§"/>
            </a:pPr>
            <a:r>
              <a:rPr lang="en-US" dirty="0" smtClean="0"/>
              <a:t>Inventory and account for all property sub-hand receipted.</a:t>
            </a:r>
          </a:p>
          <a:p>
            <a:pPr lvl="1" eaLnBrk="1" hangingPunct="1">
              <a:buSzPct val="100000"/>
              <a:buFont typeface="Wingdings" pitchFamily="2" charset="2"/>
              <a:buChar char="§"/>
            </a:pPr>
            <a:r>
              <a:rPr lang="en-US" dirty="0" smtClean="0"/>
              <a:t>Inspect property upon receipt and verify all information for accuracy prior to signing sub-hand receipt.</a:t>
            </a:r>
          </a:p>
          <a:p>
            <a:pPr lvl="1" eaLnBrk="1" hangingPunct="1">
              <a:buSzPct val="100000"/>
              <a:buFont typeface="Wingdings" pitchFamily="2" charset="2"/>
              <a:buChar char="§"/>
            </a:pPr>
            <a:r>
              <a:rPr lang="en-US" dirty="0" smtClean="0"/>
              <a:t>Report any Loss, Damage or Destroyed property to the HRH as it occurs.</a:t>
            </a:r>
          </a:p>
        </p:txBody>
      </p:sp>
      <p:sp>
        <p:nvSpPr>
          <p:cNvPr id="17410" name="Slide Number Placeholder 3"/>
          <p:cNvSpPr>
            <a:spLocks noGrp="1"/>
          </p:cNvSpPr>
          <p:nvPr>
            <p:ph type="sldNum" sz="quarter" idx="10"/>
          </p:nvPr>
        </p:nvSpPr>
        <p:spPr/>
        <p:txBody>
          <a:bodyPr/>
          <a:lstStyle/>
          <a:p>
            <a:pPr fontAlgn="base">
              <a:spcBef>
                <a:spcPct val="0"/>
              </a:spcBef>
              <a:spcAft>
                <a:spcPct val="0"/>
              </a:spcAft>
              <a:defRPr/>
            </a:pPr>
            <a:fld id="{42C48F8E-08A4-4B00-A5D5-48C0769583E8}" type="slidenum">
              <a:rPr lang="en-US" smtClean="0"/>
              <a:pPr fontAlgn="base">
                <a:spcBef>
                  <a:spcPct val="0"/>
                </a:spcBef>
                <a:spcAft>
                  <a:spcPct val="0"/>
                </a:spcAft>
                <a:defRPr/>
              </a:pPr>
              <a:t>16</a:t>
            </a:fld>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457200" y="76200"/>
            <a:ext cx="8229600" cy="1143000"/>
          </a:xfrm>
        </p:spPr>
        <p:txBody>
          <a:bodyPr/>
          <a:lstStyle/>
          <a:p>
            <a:pPr eaLnBrk="1" hangingPunct="1"/>
            <a:r>
              <a:rPr lang="en-US" dirty="0" smtClean="0">
                <a:solidFill>
                  <a:srgbClr val="FF0000"/>
                </a:solidFill>
                <a:cs typeface="Arial" charset="0"/>
              </a:rPr>
              <a:t>Transfer of Property</a:t>
            </a:r>
          </a:p>
        </p:txBody>
      </p:sp>
      <p:sp>
        <p:nvSpPr>
          <p:cNvPr id="26628" name="Rectangle 3"/>
          <p:cNvSpPr>
            <a:spLocks noGrp="1" noChangeArrowheads="1"/>
          </p:cNvSpPr>
          <p:nvPr>
            <p:ph idx="1"/>
          </p:nvPr>
        </p:nvSpPr>
        <p:spPr>
          <a:xfrm>
            <a:off x="498675" y="990600"/>
            <a:ext cx="8153400" cy="4419600"/>
          </a:xfrm>
        </p:spPr>
        <p:txBody>
          <a:bodyPr/>
          <a:lstStyle/>
          <a:p>
            <a:pPr lvl="1" algn="ctr" eaLnBrk="1" hangingPunct="1">
              <a:buFont typeface="Arial" charset="0"/>
              <a:buNone/>
            </a:pPr>
            <a:r>
              <a:rPr lang="en-US" dirty="0" smtClean="0"/>
              <a:t>Form ENG 4900-R must be used to transfer property from one account to another.</a:t>
            </a:r>
          </a:p>
        </p:txBody>
      </p:sp>
      <p:sp>
        <p:nvSpPr>
          <p:cNvPr id="17410" name="Slide Number Placeholder 3"/>
          <p:cNvSpPr>
            <a:spLocks noGrp="1"/>
          </p:cNvSpPr>
          <p:nvPr>
            <p:ph type="sldNum" sz="quarter" idx="10"/>
          </p:nvPr>
        </p:nvSpPr>
        <p:spPr/>
        <p:txBody>
          <a:bodyPr/>
          <a:lstStyle/>
          <a:p>
            <a:pPr fontAlgn="base">
              <a:spcBef>
                <a:spcPct val="0"/>
              </a:spcBef>
              <a:spcAft>
                <a:spcPct val="0"/>
              </a:spcAft>
              <a:defRPr/>
            </a:pPr>
            <a:fld id="{0064E5BD-9CA0-4CB0-B34F-75116F5FAB3E}" type="slidenum">
              <a:rPr lang="en-US" smtClean="0"/>
              <a:pPr fontAlgn="base">
                <a:spcBef>
                  <a:spcPct val="0"/>
                </a:spcBef>
                <a:spcAft>
                  <a:spcPct val="0"/>
                </a:spcAft>
                <a:defRPr/>
              </a:pPr>
              <a:t>17</a:t>
            </a:fld>
            <a:endParaRPr lang="en-US" dirty="0" smtClean="0"/>
          </a:p>
        </p:txBody>
      </p:sp>
      <p:pic>
        <p:nvPicPr>
          <p:cNvPr id="26630" name="Picture 12" descr="Picture1"/>
          <p:cNvPicPr>
            <a:picLocks noChangeAspect="1" noChangeArrowheads="1"/>
          </p:cNvPicPr>
          <p:nvPr/>
        </p:nvPicPr>
        <p:blipFill>
          <a:blip r:embed="rId2" cstate="print"/>
          <a:srcRect/>
          <a:stretch>
            <a:fillRect/>
          </a:stretch>
        </p:blipFill>
        <p:spPr bwMode="auto">
          <a:xfrm>
            <a:off x="685800" y="1828801"/>
            <a:ext cx="7315199"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1" name="Text Box 7"/>
          <p:cNvSpPr txBox="1">
            <a:spLocks noChangeArrowheads="1"/>
          </p:cNvSpPr>
          <p:nvPr/>
        </p:nvSpPr>
        <p:spPr bwMode="auto">
          <a:xfrm>
            <a:off x="533400" y="228600"/>
            <a:ext cx="7848600" cy="830997"/>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rPr>
              <a:t>(1)  The </a:t>
            </a:r>
            <a:r>
              <a:rPr lang="en-US" sz="2400" b="1" dirty="0">
                <a:latin typeface="Times New Roman" pitchFamily="18" charset="0"/>
              </a:rPr>
              <a:t>HRH</a:t>
            </a:r>
            <a:r>
              <a:rPr lang="en-US" sz="2400" dirty="0">
                <a:latin typeface="Times New Roman" pitchFamily="18" charset="0"/>
              </a:rPr>
              <a:t> transferring the property will sign as the </a:t>
            </a:r>
            <a:r>
              <a:rPr lang="en-US" sz="2400" b="1" dirty="0">
                <a:latin typeface="Times New Roman" pitchFamily="18" charset="0"/>
              </a:rPr>
              <a:t>LOSING  HAND RECEIPT HOLDER.</a:t>
            </a:r>
          </a:p>
        </p:txBody>
      </p:sp>
      <p:sp>
        <p:nvSpPr>
          <p:cNvPr id="62472" name="Text Box 8"/>
          <p:cNvSpPr txBox="1">
            <a:spLocks noChangeArrowheads="1"/>
          </p:cNvSpPr>
          <p:nvPr/>
        </p:nvSpPr>
        <p:spPr bwMode="auto">
          <a:xfrm>
            <a:off x="533400" y="3276600"/>
            <a:ext cx="7620000" cy="830997"/>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rPr>
              <a:t>(2)  The </a:t>
            </a:r>
            <a:r>
              <a:rPr lang="en-US" sz="2400" b="1" dirty="0">
                <a:latin typeface="Times New Roman" pitchFamily="18" charset="0"/>
              </a:rPr>
              <a:t>HRH</a:t>
            </a:r>
            <a:r>
              <a:rPr lang="en-US" sz="2400" dirty="0">
                <a:latin typeface="Times New Roman" pitchFamily="18" charset="0"/>
              </a:rPr>
              <a:t> receiving the property will sign as the </a:t>
            </a:r>
            <a:r>
              <a:rPr lang="en-US" sz="2400" b="1" dirty="0">
                <a:latin typeface="Times New Roman" pitchFamily="18" charset="0"/>
              </a:rPr>
              <a:t>GAINING HAND RECEIPT HOLDER.</a:t>
            </a:r>
            <a:endParaRPr lang="en-US" sz="1200" dirty="0">
              <a:latin typeface="Times New Roman" pitchFamily="18" charset="0"/>
            </a:endParaRPr>
          </a:p>
        </p:txBody>
      </p:sp>
      <p:pic>
        <p:nvPicPr>
          <p:cNvPr id="62476" name="Picture 12" descr="gainer"/>
          <p:cNvPicPr>
            <a:picLocks noChangeAspect="1" noChangeArrowheads="1"/>
          </p:cNvPicPr>
          <p:nvPr/>
        </p:nvPicPr>
        <p:blipFill>
          <a:blip r:embed="rId3" cstate="print"/>
          <a:srcRect/>
          <a:stretch>
            <a:fillRect/>
          </a:stretch>
        </p:blipFill>
        <p:spPr bwMode="auto">
          <a:xfrm>
            <a:off x="2362200" y="4038600"/>
            <a:ext cx="4343400" cy="1966913"/>
          </a:xfrm>
          <a:prstGeom prst="rect">
            <a:avLst/>
          </a:prstGeom>
          <a:noFill/>
          <a:ln w="9525">
            <a:noFill/>
            <a:miter lim="800000"/>
            <a:headEnd/>
            <a:tailEnd/>
          </a:ln>
        </p:spPr>
      </p:pic>
      <p:pic>
        <p:nvPicPr>
          <p:cNvPr id="62477" name="Picture 13" descr="loser"/>
          <p:cNvPicPr>
            <a:picLocks noChangeAspect="1" noChangeArrowheads="1"/>
          </p:cNvPicPr>
          <p:nvPr/>
        </p:nvPicPr>
        <p:blipFill>
          <a:blip r:embed="rId4" cstate="print"/>
          <a:srcRect/>
          <a:stretch>
            <a:fillRect/>
          </a:stretch>
        </p:blipFill>
        <p:spPr bwMode="auto">
          <a:xfrm>
            <a:off x="2401888" y="1219200"/>
            <a:ext cx="4343400" cy="1958975"/>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pPr>
              <a:defRPr/>
            </a:pPr>
            <a:fld id="{07B60E7F-97F3-4FE2-92EE-F5D5C49CD82B}" type="slidenum">
              <a:rPr lang="en-US" smtClean="0"/>
              <a:pPr>
                <a:defRPr/>
              </a:pPr>
              <a:t>18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2471"/>
                                        </p:tgtEl>
                                        <p:attrNameLst>
                                          <p:attrName>style.visibility</p:attrName>
                                        </p:attrNameLst>
                                      </p:cBhvr>
                                      <p:to>
                                        <p:strVal val="visible"/>
                                      </p:to>
                                    </p:set>
                                    <p:anim calcmode="lin" valueType="num">
                                      <p:cBhvr additive="base">
                                        <p:cTn id="7" dur="500" fill="hold"/>
                                        <p:tgtEl>
                                          <p:spTgt spid="62471"/>
                                        </p:tgtEl>
                                        <p:attrNameLst>
                                          <p:attrName>ppt_x</p:attrName>
                                        </p:attrNameLst>
                                      </p:cBhvr>
                                      <p:tavLst>
                                        <p:tav tm="0">
                                          <p:val>
                                            <p:strVal val="1+#ppt_w/2"/>
                                          </p:val>
                                        </p:tav>
                                        <p:tav tm="100000">
                                          <p:val>
                                            <p:strVal val="#ppt_x"/>
                                          </p:val>
                                        </p:tav>
                                      </p:tavLst>
                                    </p:anim>
                                    <p:anim calcmode="lin" valueType="num">
                                      <p:cBhvr additive="base">
                                        <p:cTn id="8" dur="500" fill="hold"/>
                                        <p:tgtEl>
                                          <p:spTgt spid="6247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2477"/>
                                        </p:tgtEl>
                                        <p:attrNameLst>
                                          <p:attrName>style.visibility</p:attrName>
                                        </p:attrNameLst>
                                      </p:cBhvr>
                                      <p:to>
                                        <p:strVal val="visible"/>
                                      </p:to>
                                    </p:set>
                                    <p:anim calcmode="lin" valueType="num">
                                      <p:cBhvr additive="base">
                                        <p:cTn id="12" dur="500" fill="hold"/>
                                        <p:tgtEl>
                                          <p:spTgt spid="62477"/>
                                        </p:tgtEl>
                                        <p:attrNameLst>
                                          <p:attrName>ppt_x</p:attrName>
                                        </p:attrNameLst>
                                      </p:cBhvr>
                                      <p:tavLst>
                                        <p:tav tm="0">
                                          <p:val>
                                            <p:strVal val="0-#ppt_w/2"/>
                                          </p:val>
                                        </p:tav>
                                        <p:tav tm="100000">
                                          <p:val>
                                            <p:strVal val="#ppt_x"/>
                                          </p:val>
                                        </p:tav>
                                      </p:tavLst>
                                    </p:anim>
                                    <p:anim calcmode="lin" valueType="num">
                                      <p:cBhvr additive="base">
                                        <p:cTn id="13" dur="500" fill="hold"/>
                                        <p:tgtEl>
                                          <p:spTgt spid="6247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1000"/>
                                  </p:stCondLst>
                                  <p:childTnLst>
                                    <p:set>
                                      <p:cBhvr>
                                        <p:cTn id="16" dur="1" fill="hold">
                                          <p:stCondLst>
                                            <p:cond delay="0"/>
                                          </p:stCondLst>
                                        </p:cTn>
                                        <p:tgtEl>
                                          <p:spTgt spid="62472"/>
                                        </p:tgtEl>
                                        <p:attrNameLst>
                                          <p:attrName>style.visibility</p:attrName>
                                        </p:attrNameLst>
                                      </p:cBhvr>
                                      <p:to>
                                        <p:strVal val="visible"/>
                                      </p:to>
                                    </p:set>
                                    <p:anim calcmode="lin" valueType="num">
                                      <p:cBhvr additive="base">
                                        <p:cTn id="17" dur="500" fill="hold"/>
                                        <p:tgtEl>
                                          <p:spTgt spid="62472"/>
                                        </p:tgtEl>
                                        <p:attrNameLst>
                                          <p:attrName>ppt_x</p:attrName>
                                        </p:attrNameLst>
                                      </p:cBhvr>
                                      <p:tavLst>
                                        <p:tav tm="0">
                                          <p:val>
                                            <p:strVal val="0-#ppt_w/2"/>
                                          </p:val>
                                        </p:tav>
                                        <p:tav tm="100000">
                                          <p:val>
                                            <p:strVal val="#ppt_x"/>
                                          </p:val>
                                        </p:tav>
                                      </p:tavLst>
                                    </p:anim>
                                    <p:anim calcmode="lin" valueType="num">
                                      <p:cBhvr additive="base">
                                        <p:cTn id="18" dur="500" fill="hold"/>
                                        <p:tgtEl>
                                          <p:spTgt spid="6247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nodeType="afterEffect">
                                  <p:stCondLst>
                                    <p:cond delay="1000"/>
                                  </p:stCondLst>
                                  <p:childTnLst>
                                    <p:set>
                                      <p:cBhvr>
                                        <p:cTn id="21" dur="1" fill="hold">
                                          <p:stCondLst>
                                            <p:cond delay="0"/>
                                          </p:stCondLst>
                                        </p:cTn>
                                        <p:tgtEl>
                                          <p:spTgt spid="62476"/>
                                        </p:tgtEl>
                                        <p:attrNameLst>
                                          <p:attrName>style.visibility</p:attrName>
                                        </p:attrNameLst>
                                      </p:cBhvr>
                                      <p:to>
                                        <p:strVal val="visible"/>
                                      </p:to>
                                    </p:set>
                                    <p:anim calcmode="lin" valueType="num">
                                      <p:cBhvr additive="base">
                                        <p:cTn id="22" dur="500" fill="hold"/>
                                        <p:tgtEl>
                                          <p:spTgt spid="62476"/>
                                        </p:tgtEl>
                                        <p:attrNameLst>
                                          <p:attrName>ppt_x</p:attrName>
                                        </p:attrNameLst>
                                      </p:cBhvr>
                                      <p:tavLst>
                                        <p:tav tm="0">
                                          <p:val>
                                            <p:strVal val="1+#ppt_w/2"/>
                                          </p:val>
                                        </p:tav>
                                        <p:tav tm="100000">
                                          <p:val>
                                            <p:strVal val="#ppt_x"/>
                                          </p:val>
                                        </p:tav>
                                      </p:tavLst>
                                    </p:anim>
                                    <p:anim calcmode="lin" valueType="num">
                                      <p:cBhvr additive="base">
                                        <p:cTn id="23" dur="500" fill="hold"/>
                                        <p:tgtEl>
                                          <p:spTgt spid="62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autoUpdateAnimBg="0"/>
      <p:bldP spid="6247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152400"/>
            <a:ext cx="8305800" cy="1143000"/>
          </a:xfrm>
        </p:spPr>
        <p:txBody>
          <a:bodyPr/>
          <a:lstStyle/>
          <a:p>
            <a:r>
              <a:rPr lang="en-US" sz="3200" dirty="0" smtClean="0"/>
              <a:t>(3)  Put a checkmark in the box indicating </a:t>
            </a:r>
            <a:br>
              <a:rPr lang="en-US" sz="3200" dirty="0" smtClean="0"/>
            </a:br>
            <a:r>
              <a:rPr lang="en-US" sz="3200" b="1" dirty="0" smtClean="0"/>
              <a:t>REQUESTED ACTION</a:t>
            </a:r>
            <a:r>
              <a:rPr lang="en-US" sz="3200" dirty="0" smtClean="0"/>
              <a:t>.</a:t>
            </a:r>
            <a:endParaRPr lang="en-US" sz="2400" dirty="0" smtClean="0"/>
          </a:p>
        </p:txBody>
      </p:sp>
      <p:sp>
        <p:nvSpPr>
          <p:cNvPr id="13315" name="Rectangle 6"/>
          <p:cNvSpPr>
            <a:spLocks noGrp="1" noChangeArrowheads="1"/>
          </p:cNvSpPr>
          <p:nvPr>
            <p:ph idx="1"/>
          </p:nvPr>
        </p:nvSpPr>
        <p:spPr>
          <a:xfrm>
            <a:off x="685800" y="1981200"/>
            <a:ext cx="7772400" cy="3962400"/>
          </a:xfrm>
        </p:spPr>
        <p:txBody>
          <a:bodyPr/>
          <a:lstStyle/>
          <a:p>
            <a:endParaRPr lang="en-US" dirty="0" smtClean="0"/>
          </a:p>
        </p:txBody>
      </p:sp>
      <p:sp>
        <p:nvSpPr>
          <p:cNvPr id="7" name="Slide Number Placeholder 6"/>
          <p:cNvSpPr>
            <a:spLocks noGrp="1"/>
          </p:cNvSpPr>
          <p:nvPr>
            <p:ph type="sldNum" sz="quarter" idx="10"/>
          </p:nvPr>
        </p:nvSpPr>
        <p:spPr/>
        <p:txBody>
          <a:bodyPr/>
          <a:lstStyle/>
          <a:p>
            <a:pPr>
              <a:defRPr/>
            </a:pPr>
            <a:fld id="{859ED846-BEC0-49F0-A317-1601D0941156}" type="slidenum">
              <a:rPr lang="en-US" smtClean="0"/>
              <a:pPr>
                <a:defRPr/>
              </a:pPr>
              <a:t>19</a:t>
            </a:fld>
            <a:endParaRPr lang="en-US" dirty="0"/>
          </a:p>
        </p:txBody>
      </p:sp>
      <p:pic>
        <p:nvPicPr>
          <p:cNvPr id="13316" name="Picture 7" descr="action"/>
          <p:cNvPicPr>
            <a:picLocks noChangeAspect="1" noChangeArrowheads="1"/>
          </p:cNvPicPr>
          <p:nvPr/>
        </p:nvPicPr>
        <p:blipFill>
          <a:blip r:embed="rId3" cstate="print"/>
          <a:srcRect/>
          <a:stretch>
            <a:fillRect/>
          </a:stretch>
        </p:blipFill>
        <p:spPr bwMode="auto">
          <a:xfrm>
            <a:off x="685800" y="1295400"/>
            <a:ext cx="7772400" cy="4419600"/>
          </a:xfrm>
          <a:prstGeom prst="rect">
            <a:avLst/>
          </a:prstGeom>
          <a:noFill/>
          <a:ln w="9525">
            <a:noFill/>
            <a:miter lim="800000"/>
            <a:headEnd/>
            <a:tailEnd/>
          </a:ln>
        </p:spPr>
      </p:pic>
      <p:sp>
        <p:nvSpPr>
          <p:cNvPr id="13317" name="Text Box 8"/>
          <p:cNvSpPr txBox="1">
            <a:spLocks noChangeArrowheads="1"/>
          </p:cNvSpPr>
          <p:nvPr/>
        </p:nvSpPr>
        <p:spPr bwMode="auto">
          <a:xfrm>
            <a:off x="5410200" y="2057400"/>
            <a:ext cx="762000" cy="1006475"/>
          </a:xfrm>
          <a:prstGeom prst="rect">
            <a:avLst/>
          </a:prstGeom>
          <a:noFill/>
          <a:ln w="9525">
            <a:noFill/>
            <a:miter lim="800000"/>
            <a:headEnd/>
            <a:tailEnd/>
          </a:ln>
        </p:spPr>
        <p:txBody>
          <a:bodyPr>
            <a:spAutoFit/>
          </a:bodyPr>
          <a:lstStyle/>
          <a:p>
            <a:pPr>
              <a:spcBef>
                <a:spcPct val="50000"/>
              </a:spcBef>
            </a:pPr>
            <a:r>
              <a:rPr lang="en-US" sz="6000" dirty="0">
                <a:solidFill>
                  <a:srgbClr val="FF3300"/>
                </a:solidFill>
                <a:latin typeface="Times New Roman" pitchFamily="18" charset="0"/>
              </a:rPr>
              <a:t>x</a:t>
            </a:r>
            <a:endParaRPr lang="en-US" sz="24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0000"/>
                </a:solidFill>
              </a:rPr>
              <a:t>Training Slide Download Instructions</a:t>
            </a:r>
            <a:endParaRPr lang="en-US" sz="3600" dirty="0">
              <a:solidFill>
                <a:srgbClr val="FF0000"/>
              </a:solidFill>
            </a:endParaRPr>
          </a:p>
        </p:txBody>
      </p:sp>
      <p:sp>
        <p:nvSpPr>
          <p:cNvPr id="3" name="Content Placeholder 2"/>
          <p:cNvSpPr>
            <a:spLocks noGrp="1"/>
          </p:cNvSpPr>
          <p:nvPr>
            <p:ph idx="1"/>
          </p:nvPr>
        </p:nvSpPr>
        <p:spPr>
          <a:xfrm>
            <a:off x="152400" y="1524000"/>
            <a:ext cx="8839200" cy="3886200"/>
          </a:xfrm>
        </p:spPr>
        <p:txBody>
          <a:bodyPr/>
          <a:lstStyle/>
          <a:p>
            <a:pPr>
              <a:spcAft>
                <a:spcPts val="600"/>
              </a:spcAft>
            </a:pPr>
            <a:r>
              <a:rPr lang="en-US" sz="2400" dirty="0" smtClean="0"/>
              <a:t>Click on the Round Windows Office Icon in the upper Left Corner.</a:t>
            </a:r>
          </a:p>
          <a:p>
            <a:pPr>
              <a:spcAft>
                <a:spcPts val="600"/>
              </a:spcAft>
            </a:pPr>
            <a:r>
              <a:rPr lang="en-US" sz="2400" dirty="0" smtClean="0"/>
              <a:t>Click on “Save as” to save on your computer.</a:t>
            </a:r>
          </a:p>
          <a:p>
            <a:pPr>
              <a:spcAft>
                <a:spcPts val="600"/>
              </a:spcAft>
            </a:pPr>
            <a:r>
              <a:rPr lang="en-US" sz="2400" dirty="0" smtClean="0"/>
              <a:t>Once slides are saved on your computer, Close SharePoint site, and then use the training slides.</a:t>
            </a:r>
          </a:p>
          <a:p>
            <a:pPr>
              <a:spcAft>
                <a:spcPts val="600"/>
              </a:spcAft>
            </a:pPr>
            <a:r>
              <a:rPr lang="en-US" sz="2400" dirty="0" smtClean="0"/>
              <a:t>By saving the Training Slides, you now have a ready reference to help manage your Hand Receipt Account (HRA) </a:t>
            </a:r>
            <a:endParaRPr lang="en-US" sz="2400" dirty="0"/>
          </a:p>
        </p:txBody>
      </p:sp>
      <p:sp>
        <p:nvSpPr>
          <p:cNvPr id="4" name="Slide Number Placeholder 3"/>
          <p:cNvSpPr>
            <a:spLocks noGrp="1"/>
          </p:cNvSpPr>
          <p:nvPr>
            <p:ph type="sldNum" sz="quarter" idx="10"/>
          </p:nvPr>
        </p:nvSpPr>
        <p:spPr/>
        <p:txBody>
          <a:bodyPr/>
          <a:lstStyle/>
          <a:p>
            <a:pPr>
              <a:defRPr/>
            </a:pPr>
            <a:fld id="{859ED846-BEC0-49F0-A317-1601D0941156}"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1000" y="457200"/>
            <a:ext cx="8077200" cy="914400"/>
          </a:xfrm>
        </p:spPr>
        <p:txBody>
          <a:bodyPr/>
          <a:lstStyle/>
          <a:p>
            <a:pPr algn="l"/>
            <a:r>
              <a:rPr lang="en-US" sz="2400" dirty="0" smtClean="0"/>
              <a:t>(4)  List the </a:t>
            </a:r>
            <a:r>
              <a:rPr lang="en-US" sz="2400" b="1" dirty="0" smtClean="0"/>
              <a:t>BARTAG NUMBER</a:t>
            </a:r>
            <a:r>
              <a:rPr lang="en-US" sz="2400" dirty="0" smtClean="0"/>
              <a:t>, </a:t>
            </a:r>
            <a:r>
              <a:rPr lang="en-US" sz="2400" b="1" dirty="0" smtClean="0"/>
              <a:t>NOMENCLATURE</a:t>
            </a:r>
            <a:r>
              <a:rPr lang="en-US" sz="2400" dirty="0" smtClean="0"/>
              <a:t> and </a:t>
            </a:r>
            <a:r>
              <a:rPr lang="en-US" sz="2400" b="1" dirty="0" smtClean="0"/>
              <a:t>SERIAL NUMBER</a:t>
            </a:r>
            <a:r>
              <a:rPr lang="en-US" sz="2400" dirty="0" smtClean="0"/>
              <a:t> of the item(s) being requested for transfer.</a:t>
            </a:r>
            <a:br>
              <a:rPr lang="en-US" sz="2400" dirty="0" smtClean="0"/>
            </a:br>
            <a:endParaRPr lang="en-US" sz="2400" dirty="0" smtClean="0"/>
          </a:p>
        </p:txBody>
      </p:sp>
      <p:pic>
        <p:nvPicPr>
          <p:cNvPr id="14339" name="Picture 8" descr="slide17"/>
          <p:cNvPicPr>
            <a:picLocks noGrp="1" noChangeAspect="1" noChangeArrowheads="1"/>
          </p:cNvPicPr>
          <p:nvPr>
            <p:ph idx="1"/>
          </p:nvPr>
        </p:nvPicPr>
        <p:blipFill>
          <a:blip r:embed="rId2" cstate="print"/>
          <a:srcRect/>
          <a:stretch>
            <a:fillRect/>
          </a:stretch>
        </p:blipFill>
        <p:spPr>
          <a:xfrm>
            <a:off x="533400" y="1752600"/>
            <a:ext cx="7772400" cy="2971800"/>
          </a:xfrm>
        </p:spPr>
      </p:pic>
      <p:sp>
        <p:nvSpPr>
          <p:cNvPr id="9" name="Slide Number Placeholder 8"/>
          <p:cNvSpPr>
            <a:spLocks noGrp="1"/>
          </p:cNvSpPr>
          <p:nvPr>
            <p:ph type="sldNum" sz="quarter" idx="10"/>
          </p:nvPr>
        </p:nvSpPr>
        <p:spPr/>
        <p:txBody>
          <a:bodyPr/>
          <a:lstStyle/>
          <a:p>
            <a:pPr>
              <a:defRPr/>
            </a:pPr>
            <a:fld id="{859ED846-BEC0-49F0-A317-1601D0941156}" type="slidenum">
              <a:rPr lang="en-US" smtClean="0"/>
              <a:pPr>
                <a:defRPr/>
              </a:pPr>
              <a:t>20</a:t>
            </a:fld>
            <a:endParaRPr lang="en-US" dirty="0"/>
          </a:p>
        </p:txBody>
      </p:sp>
      <p:sp>
        <p:nvSpPr>
          <p:cNvPr id="63497" name="Text Box 9"/>
          <p:cNvSpPr txBox="1">
            <a:spLocks noChangeArrowheads="1"/>
          </p:cNvSpPr>
          <p:nvPr/>
        </p:nvSpPr>
        <p:spPr bwMode="auto">
          <a:xfrm>
            <a:off x="152400" y="4800600"/>
            <a:ext cx="8077200" cy="1200329"/>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rPr>
              <a:t>(5)  If someone other than the </a:t>
            </a:r>
            <a:r>
              <a:rPr lang="en-US" sz="2400" b="1" dirty="0" smtClean="0">
                <a:latin typeface="Times New Roman" pitchFamily="18" charset="0"/>
              </a:rPr>
              <a:t>HRH </a:t>
            </a:r>
            <a:r>
              <a:rPr lang="en-US" sz="2400" dirty="0" smtClean="0">
                <a:latin typeface="Times New Roman" pitchFamily="18" charset="0"/>
              </a:rPr>
              <a:t>(designated on DA Form 1687) </a:t>
            </a:r>
            <a:r>
              <a:rPr lang="en-US" sz="2400" dirty="0">
                <a:latin typeface="Times New Roman" pitchFamily="18" charset="0"/>
              </a:rPr>
              <a:t>is </a:t>
            </a:r>
            <a:r>
              <a:rPr lang="en-US" sz="2400" dirty="0" smtClean="0">
                <a:latin typeface="Times New Roman" pitchFamily="18" charset="0"/>
              </a:rPr>
              <a:t>conducting property transaction, </a:t>
            </a:r>
            <a:r>
              <a:rPr lang="en-US" sz="2400" dirty="0">
                <a:latin typeface="Times New Roman" pitchFamily="18" charset="0"/>
              </a:rPr>
              <a:t>they will print their name in the space </a:t>
            </a:r>
            <a:r>
              <a:rPr lang="en-US" sz="2400" dirty="0" smtClean="0">
                <a:latin typeface="Times New Roman" pitchFamily="18" charset="0"/>
              </a:rPr>
              <a:t>provided. </a:t>
            </a:r>
            <a:r>
              <a:rPr lang="en-US" sz="2400" b="1" dirty="0" smtClean="0">
                <a:latin typeface="Times New Roman" pitchFamily="18" charset="0"/>
              </a:rPr>
              <a:t>SIGN</a:t>
            </a:r>
            <a:r>
              <a:rPr lang="en-US" sz="2400" dirty="0" smtClean="0">
                <a:latin typeface="Times New Roman" pitchFamily="18" charset="0"/>
              </a:rPr>
              <a:t> </a:t>
            </a:r>
            <a:r>
              <a:rPr lang="en-US" sz="2400" dirty="0">
                <a:latin typeface="Times New Roman" pitchFamily="18" charset="0"/>
              </a:rPr>
              <a:t>and </a:t>
            </a:r>
            <a:r>
              <a:rPr lang="en-US" sz="2400" b="1" dirty="0">
                <a:latin typeface="Times New Roman" pitchFamily="18" charset="0"/>
              </a:rPr>
              <a:t>DATE</a:t>
            </a:r>
            <a:r>
              <a:rPr lang="en-US" sz="2400" dirty="0">
                <a:latin typeface="Times New Roman" pitchFamily="18" charset="0"/>
              </a:rPr>
              <a:t> where indicated.</a:t>
            </a:r>
            <a:endParaRPr lang="en-US" sz="1200" dirty="0">
              <a:latin typeface="Times New Roman" pitchFamily="18" charset="0"/>
            </a:endParaRPr>
          </a:p>
        </p:txBody>
      </p:sp>
      <p:sp>
        <p:nvSpPr>
          <p:cNvPr id="63498" name="AutoShape 10"/>
          <p:cNvSpPr>
            <a:spLocks noChangeArrowheads="1"/>
          </p:cNvSpPr>
          <p:nvPr/>
        </p:nvSpPr>
        <p:spPr bwMode="auto">
          <a:xfrm>
            <a:off x="1217613" y="1235075"/>
            <a:ext cx="304800" cy="381000"/>
          </a:xfrm>
          <a:prstGeom prst="down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dirty="0"/>
          </a:p>
        </p:txBody>
      </p:sp>
      <p:sp>
        <p:nvSpPr>
          <p:cNvPr id="63499" name="AutoShape 11"/>
          <p:cNvSpPr>
            <a:spLocks noChangeArrowheads="1"/>
          </p:cNvSpPr>
          <p:nvPr/>
        </p:nvSpPr>
        <p:spPr bwMode="auto">
          <a:xfrm>
            <a:off x="2228850" y="1236663"/>
            <a:ext cx="304800" cy="381000"/>
          </a:xfrm>
          <a:prstGeom prst="down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dirty="0"/>
          </a:p>
        </p:txBody>
      </p:sp>
      <p:sp>
        <p:nvSpPr>
          <p:cNvPr id="63500" name="AutoShape 12"/>
          <p:cNvSpPr>
            <a:spLocks noChangeArrowheads="1"/>
          </p:cNvSpPr>
          <p:nvPr/>
        </p:nvSpPr>
        <p:spPr bwMode="auto">
          <a:xfrm>
            <a:off x="4127500" y="1216025"/>
            <a:ext cx="304800" cy="381000"/>
          </a:xfrm>
          <a:prstGeom prst="down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dirty="0"/>
          </a:p>
        </p:txBody>
      </p:sp>
      <p:sp>
        <p:nvSpPr>
          <p:cNvPr id="63502" name="AutoShape 14"/>
          <p:cNvSpPr>
            <a:spLocks noChangeArrowheads="1"/>
          </p:cNvSpPr>
          <p:nvPr/>
        </p:nvSpPr>
        <p:spPr bwMode="auto">
          <a:xfrm>
            <a:off x="609600" y="3962400"/>
            <a:ext cx="685800" cy="914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916 h 21600"/>
              <a:gd name="T14" fmla="*/ 18336 w 21600"/>
              <a:gd name="T15" fmla="*/ 824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916"/>
                </a:lnTo>
                <a:cubicBezTo>
                  <a:pt x="5564" y="3916"/>
                  <a:pt x="0" y="7606"/>
                  <a:pt x="0" y="12158"/>
                </a:cubicBezTo>
                <a:lnTo>
                  <a:pt x="0" y="21600"/>
                </a:lnTo>
                <a:lnTo>
                  <a:pt x="4422" y="21600"/>
                </a:lnTo>
                <a:lnTo>
                  <a:pt x="4422" y="12158"/>
                </a:lnTo>
                <a:cubicBezTo>
                  <a:pt x="4422" y="9995"/>
                  <a:pt x="8006" y="8242"/>
                  <a:pt x="12427" y="8242"/>
                </a:cubicBezTo>
                <a:lnTo>
                  <a:pt x="12427" y="12158"/>
                </a:lnTo>
                <a:close/>
              </a:path>
            </a:pathLst>
          </a:custGeom>
          <a:solidFill>
            <a:schemeClr val="accent1"/>
          </a:solidFill>
          <a:ln w="9525">
            <a:solidFill>
              <a:schemeClr val="tx1"/>
            </a:solidFill>
            <a:miter lim="800000"/>
            <a:headEnd/>
            <a:tailEnd/>
          </a:ln>
        </p:spPr>
        <p:txBody>
          <a:bodyPr wrap="none" anchor="ct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3498"/>
                                        </p:tgtEl>
                                        <p:attrNameLst>
                                          <p:attrName>style.visibility</p:attrName>
                                        </p:attrNameLst>
                                      </p:cBhvr>
                                      <p:to>
                                        <p:strVal val="visible"/>
                                      </p:to>
                                    </p:set>
                                    <p:anim calcmode="lin" valueType="num">
                                      <p:cBhvr additive="base">
                                        <p:cTn id="11" dur="500" fill="hold"/>
                                        <p:tgtEl>
                                          <p:spTgt spid="63498"/>
                                        </p:tgtEl>
                                        <p:attrNameLst>
                                          <p:attrName>ppt_x</p:attrName>
                                        </p:attrNameLst>
                                      </p:cBhvr>
                                      <p:tavLst>
                                        <p:tav tm="0">
                                          <p:val>
                                            <p:strVal val="0-#ppt_w/2"/>
                                          </p:val>
                                        </p:tav>
                                        <p:tav tm="100000">
                                          <p:val>
                                            <p:strVal val="#ppt_x"/>
                                          </p:val>
                                        </p:tav>
                                      </p:tavLst>
                                    </p:anim>
                                    <p:anim calcmode="lin" valueType="num">
                                      <p:cBhvr additive="base">
                                        <p:cTn id="12" dur="500" fill="hold"/>
                                        <p:tgtEl>
                                          <p:spTgt spid="6349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3499"/>
                                        </p:tgtEl>
                                        <p:attrNameLst>
                                          <p:attrName>style.visibility</p:attrName>
                                        </p:attrNameLst>
                                      </p:cBhvr>
                                      <p:to>
                                        <p:strVal val="visible"/>
                                      </p:to>
                                    </p:set>
                                    <p:anim calcmode="lin" valueType="num">
                                      <p:cBhvr additive="base">
                                        <p:cTn id="16" dur="500" fill="hold"/>
                                        <p:tgtEl>
                                          <p:spTgt spid="63499"/>
                                        </p:tgtEl>
                                        <p:attrNameLst>
                                          <p:attrName>ppt_x</p:attrName>
                                        </p:attrNameLst>
                                      </p:cBhvr>
                                      <p:tavLst>
                                        <p:tav tm="0">
                                          <p:val>
                                            <p:strVal val="0-#ppt_w/2"/>
                                          </p:val>
                                        </p:tav>
                                        <p:tav tm="100000">
                                          <p:val>
                                            <p:strVal val="#ppt_x"/>
                                          </p:val>
                                        </p:tav>
                                      </p:tavLst>
                                    </p:anim>
                                    <p:anim calcmode="lin" valueType="num">
                                      <p:cBhvr additive="base">
                                        <p:cTn id="17" dur="500" fill="hold"/>
                                        <p:tgtEl>
                                          <p:spTgt spid="6349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63500"/>
                                        </p:tgtEl>
                                        <p:attrNameLst>
                                          <p:attrName>style.visibility</p:attrName>
                                        </p:attrNameLst>
                                      </p:cBhvr>
                                      <p:to>
                                        <p:strVal val="visible"/>
                                      </p:to>
                                    </p:set>
                                    <p:anim calcmode="lin" valueType="num">
                                      <p:cBhvr additive="base">
                                        <p:cTn id="21" dur="500" fill="hold"/>
                                        <p:tgtEl>
                                          <p:spTgt spid="63500"/>
                                        </p:tgtEl>
                                        <p:attrNameLst>
                                          <p:attrName>ppt_x</p:attrName>
                                        </p:attrNameLst>
                                      </p:cBhvr>
                                      <p:tavLst>
                                        <p:tav tm="0">
                                          <p:val>
                                            <p:strVal val="0-#ppt_w/2"/>
                                          </p:val>
                                        </p:tav>
                                        <p:tav tm="100000">
                                          <p:val>
                                            <p:strVal val="#ppt_x"/>
                                          </p:val>
                                        </p:tav>
                                      </p:tavLst>
                                    </p:anim>
                                    <p:anim calcmode="lin" valueType="num">
                                      <p:cBhvr additive="base">
                                        <p:cTn id="22" dur="500" fill="hold"/>
                                        <p:tgtEl>
                                          <p:spTgt spid="6350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63497"/>
                                        </p:tgtEl>
                                        <p:attrNameLst>
                                          <p:attrName>style.visibility</p:attrName>
                                        </p:attrNameLst>
                                      </p:cBhvr>
                                      <p:to>
                                        <p:strVal val="visible"/>
                                      </p:to>
                                    </p:set>
                                    <p:animEffect transition="in" filter="wipe(right)">
                                      <p:cBhvr>
                                        <p:cTn id="26" dur="500"/>
                                        <p:tgtEl>
                                          <p:spTgt spid="63497"/>
                                        </p:tgtEl>
                                      </p:cBhvr>
                                    </p:animEffect>
                                  </p:childTnLst>
                                </p:cTn>
                              </p:par>
                            </p:childTnLst>
                          </p:cTn>
                        </p:par>
                        <p:par>
                          <p:cTn id="27" fill="hold">
                            <p:stCondLst>
                              <p:cond delay="2500"/>
                            </p:stCondLst>
                            <p:childTnLst>
                              <p:par>
                                <p:cTn id="28" presetID="2" presetClass="entr" presetSubtype="12" fill="hold" grpId="0" nodeType="afterEffect">
                                  <p:stCondLst>
                                    <p:cond delay="0"/>
                                  </p:stCondLst>
                                  <p:childTnLst>
                                    <p:set>
                                      <p:cBhvr>
                                        <p:cTn id="29" dur="1" fill="hold">
                                          <p:stCondLst>
                                            <p:cond delay="0"/>
                                          </p:stCondLst>
                                        </p:cTn>
                                        <p:tgtEl>
                                          <p:spTgt spid="63502"/>
                                        </p:tgtEl>
                                        <p:attrNameLst>
                                          <p:attrName>style.visibility</p:attrName>
                                        </p:attrNameLst>
                                      </p:cBhvr>
                                      <p:to>
                                        <p:strVal val="visible"/>
                                      </p:to>
                                    </p:set>
                                    <p:anim calcmode="lin" valueType="num">
                                      <p:cBhvr additive="base">
                                        <p:cTn id="30" dur="500" fill="hold"/>
                                        <p:tgtEl>
                                          <p:spTgt spid="63502"/>
                                        </p:tgtEl>
                                        <p:attrNameLst>
                                          <p:attrName>ppt_x</p:attrName>
                                        </p:attrNameLst>
                                      </p:cBhvr>
                                      <p:tavLst>
                                        <p:tav tm="0">
                                          <p:val>
                                            <p:strVal val="0-#ppt_w/2"/>
                                          </p:val>
                                        </p:tav>
                                        <p:tav tm="100000">
                                          <p:val>
                                            <p:strVal val="#ppt_x"/>
                                          </p:val>
                                        </p:tav>
                                      </p:tavLst>
                                    </p:anim>
                                    <p:anim calcmode="lin" valueType="num">
                                      <p:cBhvr additive="base">
                                        <p:cTn id="31" dur="500" fill="hold"/>
                                        <p:tgtEl>
                                          <p:spTgt spid="635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7" grpId="0" autoUpdateAnimBg="0"/>
      <p:bldP spid="63498" grpId="0" animBg="1"/>
      <p:bldP spid="63499" grpId="0" animBg="1"/>
      <p:bldP spid="63500" grpId="0" animBg="1"/>
      <p:bldP spid="635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noFill/>
        </p:spPr>
        <p:txBody>
          <a:bodyPr/>
          <a:lstStyle/>
          <a:p>
            <a:r>
              <a:rPr lang="en-US" dirty="0" smtClean="0">
                <a:solidFill>
                  <a:srgbClr val="FF0000"/>
                </a:solidFill>
              </a:rPr>
              <a:t>DA Form 3161</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9ED846-BEC0-49F0-A317-1601D0941156}" type="slidenum">
              <a:rPr lang="en-US" smtClean="0"/>
              <a:pPr>
                <a:defRPr/>
              </a:pPr>
              <a:t>21</a:t>
            </a:fld>
            <a:endParaRPr lang="en-US" dirty="0"/>
          </a:p>
        </p:txBody>
      </p:sp>
      <p:pic>
        <p:nvPicPr>
          <p:cNvPr id="1026" name="Picture 2" descr="C:\Users\T0ULAKR9\Desktop\Capture 3161.JPG"/>
          <p:cNvPicPr>
            <a:picLocks noChangeAspect="1" noChangeArrowheads="1"/>
          </p:cNvPicPr>
          <p:nvPr/>
        </p:nvPicPr>
        <p:blipFill>
          <a:blip r:embed="rId3" cstate="print"/>
          <a:srcRect/>
          <a:stretch>
            <a:fillRect/>
          </a:stretch>
        </p:blipFill>
        <p:spPr bwMode="auto">
          <a:xfrm>
            <a:off x="152399" y="685800"/>
            <a:ext cx="8839201" cy="5029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0000"/>
                </a:solidFill>
              </a:rPr>
              <a:t>DA Form 2062</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9ED846-BEC0-49F0-A317-1601D0941156}" type="slidenum">
              <a:rPr lang="en-US" smtClean="0"/>
              <a:pPr>
                <a:defRPr/>
              </a:pPr>
              <a:t>22</a:t>
            </a:fld>
            <a:endParaRPr lang="en-US" dirty="0"/>
          </a:p>
        </p:txBody>
      </p:sp>
      <p:pic>
        <p:nvPicPr>
          <p:cNvPr id="2050" name="Picture 2" descr="C:\Users\T0ULAKR9\Desktop\Capture DA Form 2062.JPG"/>
          <p:cNvPicPr>
            <a:picLocks noChangeAspect="1" noChangeArrowheads="1"/>
          </p:cNvPicPr>
          <p:nvPr/>
        </p:nvPicPr>
        <p:blipFill>
          <a:blip r:embed="rId3" cstate="print"/>
          <a:srcRect/>
          <a:stretch>
            <a:fillRect/>
          </a:stretch>
        </p:blipFill>
        <p:spPr bwMode="auto">
          <a:xfrm>
            <a:off x="228599" y="685800"/>
            <a:ext cx="8763001" cy="4953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152400"/>
            <a:ext cx="8229600" cy="1143000"/>
          </a:xfrm>
        </p:spPr>
        <p:txBody>
          <a:bodyPr>
            <a:normAutofit fontScale="90000"/>
          </a:bodyPr>
          <a:lstStyle/>
          <a:p>
            <a:pPr eaLnBrk="1" hangingPunct="1">
              <a:defRPr/>
            </a:pPr>
            <a:r>
              <a:rPr lang="en-US" sz="4900" dirty="0">
                <a:solidFill>
                  <a:srgbClr val="FF0000"/>
                </a:solidFill>
                <a:latin typeface="+mn-lt"/>
                <a:cs typeface="Arial" pitchFamily="34" charset="0"/>
              </a:rPr>
              <a:t>Property </a:t>
            </a:r>
            <a:r>
              <a:rPr lang="en-US" sz="4900" dirty="0" smtClean="0">
                <a:solidFill>
                  <a:srgbClr val="FF0000"/>
                </a:solidFill>
                <a:latin typeface="+mn-lt"/>
                <a:cs typeface="Arial" pitchFamily="34" charset="0"/>
              </a:rPr>
              <a:t>Loans</a:t>
            </a:r>
            <a:br>
              <a:rPr lang="en-US" sz="4900" dirty="0" smtClean="0">
                <a:solidFill>
                  <a:srgbClr val="FF0000"/>
                </a:solidFill>
                <a:latin typeface="+mn-lt"/>
                <a:cs typeface="Arial" pitchFamily="34" charset="0"/>
              </a:rPr>
            </a:br>
            <a:r>
              <a:rPr lang="en-US" sz="2000" dirty="0" smtClean="0">
                <a:solidFill>
                  <a:schemeClr val="tx1"/>
                </a:solidFill>
                <a:latin typeface="Times New Roman" pitchFamily="18" charset="0"/>
                <a:cs typeface="Times New Roman" pitchFamily="18" charset="0"/>
              </a:rPr>
              <a:t>ER 700-1-1</a:t>
            </a:r>
            <a:r>
              <a:rPr lang="en-US" sz="6600" b="1" dirty="0">
                <a:solidFill>
                  <a:srgbClr val="FF0000"/>
                </a:solidFill>
                <a:latin typeface="+mn-lt"/>
                <a:cs typeface="Arial" pitchFamily="34" charset="0"/>
              </a:rPr>
              <a:t/>
            </a:r>
            <a:br>
              <a:rPr lang="en-US" sz="6600" b="1" dirty="0">
                <a:solidFill>
                  <a:srgbClr val="FF0000"/>
                </a:solidFill>
                <a:latin typeface="+mn-lt"/>
                <a:cs typeface="Arial" pitchFamily="34" charset="0"/>
              </a:rPr>
            </a:br>
            <a:endParaRPr lang="en-US" dirty="0">
              <a:solidFill>
                <a:srgbClr val="FF0000"/>
              </a:solidFill>
              <a:latin typeface="+mn-lt"/>
              <a:cs typeface="Arial" pitchFamily="34" charset="0"/>
            </a:endParaRPr>
          </a:p>
        </p:txBody>
      </p:sp>
      <p:sp>
        <p:nvSpPr>
          <p:cNvPr id="35843" name="Rectangle 3"/>
          <p:cNvSpPr>
            <a:spLocks noGrp="1" noChangeArrowheads="1"/>
          </p:cNvSpPr>
          <p:nvPr>
            <p:ph idx="1"/>
          </p:nvPr>
        </p:nvSpPr>
        <p:spPr>
          <a:xfrm>
            <a:off x="533400" y="1143000"/>
            <a:ext cx="8229600" cy="3886200"/>
          </a:xfrm>
        </p:spPr>
        <p:txBody>
          <a:bodyPr/>
          <a:lstStyle/>
          <a:p>
            <a:pPr eaLnBrk="1" hangingPunct="1"/>
            <a:r>
              <a:rPr lang="en-US" sz="2400" dirty="0" smtClean="0">
                <a:cs typeface="Arial" charset="0"/>
              </a:rPr>
              <a:t>Property </a:t>
            </a:r>
            <a:r>
              <a:rPr lang="en-US" sz="2400" b="1" i="1" u="sng" dirty="0" smtClean="0">
                <a:cs typeface="Arial" charset="0"/>
              </a:rPr>
              <a:t>can</a:t>
            </a:r>
            <a:r>
              <a:rPr lang="en-US" sz="2400" dirty="0" smtClean="0">
                <a:cs typeface="Arial" charset="0"/>
              </a:rPr>
              <a:t> be loaned to an individual outside the </a:t>
            </a:r>
            <a:r>
              <a:rPr lang="en-US" sz="2400" b="1" dirty="0" smtClean="0">
                <a:cs typeface="Arial" charset="0"/>
              </a:rPr>
              <a:t>PHRH</a:t>
            </a:r>
            <a:r>
              <a:rPr lang="en-US" sz="2400" dirty="0" smtClean="0">
                <a:cs typeface="Arial" charset="0"/>
              </a:rPr>
              <a:t>’s area of supervisory responsibility, only with the  MCS Commander’s approval. Property on loan from a </a:t>
            </a:r>
            <a:r>
              <a:rPr lang="en-US" sz="2400" b="1" dirty="0" smtClean="0">
                <a:cs typeface="Arial" charset="0"/>
              </a:rPr>
              <a:t>HRH</a:t>
            </a:r>
            <a:r>
              <a:rPr lang="en-US" sz="2400" dirty="0" smtClean="0">
                <a:cs typeface="Arial" charset="0"/>
              </a:rPr>
              <a:t> will remain on his </a:t>
            </a:r>
            <a:r>
              <a:rPr lang="en-US" sz="2400" b="1" dirty="0" smtClean="0">
                <a:cs typeface="Arial" charset="0"/>
              </a:rPr>
              <a:t>HRA</a:t>
            </a:r>
            <a:r>
              <a:rPr lang="en-US" sz="2400" dirty="0" smtClean="0">
                <a:cs typeface="Arial" charset="0"/>
              </a:rPr>
              <a:t> listing until the property is properly returned. </a:t>
            </a:r>
          </a:p>
          <a:p>
            <a:pPr eaLnBrk="1" hangingPunct="1"/>
            <a:r>
              <a:rPr lang="en-US" sz="2400" dirty="0" smtClean="0">
                <a:cs typeface="Arial" charset="0"/>
              </a:rPr>
              <a:t>Loaned property between subordinated elements within the same District will be accomplished through normal procedures by the DPBO. </a:t>
            </a:r>
          </a:p>
          <a:p>
            <a:pPr eaLnBrk="1" hangingPunct="1"/>
            <a:r>
              <a:rPr lang="en-US" sz="2400" dirty="0" smtClean="0"/>
              <a:t>Temporary Loans (HRH to HRH) are limited to 30 days.</a:t>
            </a:r>
            <a:endParaRPr lang="en-US" sz="2400" dirty="0" smtClean="0">
              <a:cs typeface="Arial" charset="0"/>
            </a:endParaRPr>
          </a:p>
          <a:p>
            <a:pPr eaLnBrk="1" hangingPunct="1"/>
            <a:r>
              <a:rPr lang="en-US" sz="2400" dirty="0" smtClean="0">
                <a:cs typeface="Arial" charset="0"/>
              </a:rPr>
              <a:t>Any property on loan after 30 days will either be withdrawn or transferred to the </a:t>
            </a:r>
            <a:r>
              <a:rPr lang="en-US" sz="2400" b="1" dirty="0" smtClean="0">
                <a:cs typeface="Arial" charset="0"/>
              </a:rPr>
              <a:t>HRH</a:t>
            </a:r>
            <a:r>
              <a:rPr lang="en-US" sz="2400" dirty="0" smtClean="0">
                <a:cs typeface="Arial" charset="0"/>
              </a:rPr>
              <a:t> using the property.</a:t>
            </a:r>
          </a:p>
        </p:txBody>
      </p:sp>
      <p:sp>
        <p:nvSpPr>
          <p:cNvPr id="5" name="Slide Number Placeholder 4"/>
          <p:cNvSpPr>
            <a:spLocks noGrp="1"/>
          </p:cNvSpPr>
          <p:nvPr>
            <p:ph type="sldNum" sz="quarter" idx="10"/>
          </p:nvPr>
        </p:nvSpPr>
        <p:spPr/>
        <p:txBody>
          <a:bodyPr/>
          <a:lstStyle/>
          <a:p>
            <a:pPr>
              <a:defRPr/>
            </a:pPr>
            <a:fld id="{859ED846-BEC0-49F0-A317-1601D0941156}" type="slidenum">
              <a:rPr lang="en-US" smtClean="0"/>
              <a:pPr>
                <a:defRPr/>
              </a:pPr>
              <a:t>23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slide(fromLeft)">
                                      <p:cBhvr>
                                        <p:cTn id="7" dur="500"/>
                                        <p:tgtEl>
                                          <p:spTgt spid="35843">
                                            <p:txEl>
                                              <p:pRg st="0" end="0"/>
                                            </p:txEl>
                                          </p:spTgt>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Effect transition="in" filter="slide(fromLeft)">
                                      <p:cBhvr>
                                        <p:cTn id="11" dur="500"/>
                                        <p:tgtEl>
                                          <p:spTgt spid="35843">
                                            <p:txEl>
                                              <p:pRg st="1" end="1"/>
                                            </p:txEl>
                                          </p:spTgt>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animEffect transition="in" filter="slide(fromLeft)">
                                      <p:cBhvr>
                                        <p:cTn id="15" dur="5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304800"/>
            <a:ext cx="8229600" cy="1143000"/>
          </a:xfrm>
        </p:spPr>
        <p:txBody>
          <a:bodyPr>
            <a:normAutofit fontScale="90000"/>
          </a:bodyPr>
          <a:lstStyle/>
          <a:p>
            <a:pPr eaLnBrk="1" hangingPunct="1">
              <a:defRPr/>
            </a:pPr>
            <a:r>
              <a:rPr lang="en-US" sz="4900" dirty="0">
                <a:solidFill>
                  <a:srgbClr val="FF0000"/>
                </a:solidFill>
                <a:latin typeface="+mn-lt"/>
                <a:cs typeface="Arial" pitchFamily="34" charset="0"/>
              </a:rPr>
              <a:t>Property Loans</a:t>
            </a:r>
            <a:r>
              <a:rPr lang="en-US" sz="6600" b="1" dirty="0">
                <a:solidFill>
                  <a:srgbClr val="FF0000"/>
                </a:solidFill>
                <a:latin typeface="+mn-lt"/>
                <a:cs typeface="Arial" pitchFamily="34" charset="0"/>
              </a:rPr>
              <a:t/>
            </a:r>
            <a:br>
              <a:rPr lang="en-US" sz="6600" b="1" dirty="0">
                <a:solidFill>
                  <a:srgbClr val="FF0000"/>
                </a:solidFill>
                <a:latin typeface="+mn-lt"/>
                <a:cs typeface="Arial" pitchFamily="34" charset="0"/>
              </a:rPr>
            </a:br>
            <a:endParaRPr lang="en-US" dirty="0">
              <a:solidFill>
                <a:srgbClr val="FF0000"/>
              </a:solidFill>
              <a:latin typeface="+mn-lt"/>
              <a:cs typeface="Arial" pitchFamily="34" charset="0"/>
            </a:endParaRPr>
          </a:p>
        </p:txBody>
      </p:sp>
      <p:sp>
        <p:nvSpPr>
          <p:cNvPr id="36867" name="Rectangle 3"/>
          <p:cNvSpPr>
            <a:spLocks noGrp="1" noChangeArrowheads="1"/>
          </p:cNvSpPr>
          <p:nvPr>
            <p:ph idx="1"/>
          </p:nvPr>
        </p:nvSpPr>
        <p:spPr>
          <a:xfrm>
            <a:off x="228600" y="1447800"/>
            <a:ext cx="8610600" cy="4876800"/>
          </a:xfrm>
        </p:spPr>
        <p:txBody>
          <a:bodyPr/>
          <a:lstStyle/>
          <a:p>
            <a:r>
              <a:rPr lang="en-US" sz="2400" u="sng" dirty="0" smtClean="0">
                <a:cs typeface="Arial" charset="0"/>
              </a:rPr>
              <a:t>Procedure if loan is outside USACE , but within DOD</a:t>
            </a:r>
            <a:r>
              <a:rPr lang="en-US" sz="2400" dirty="0" smtClean="0">
                <a:cs typeface="Arial" charset="0"/>
              </a:rPr>
              <a:t>:  HRH </a:t>
            </a:r>
            <a:r>
              <a:rPr lang="en-US" sz="2400" b="1" dirty="0" smtClean="0">
                <a:cs typeface="Arial" charset="0"/>
              </a:rPr>
              <a:t>MUST</a:t>
            </a:r>
            <a:r>
              <a:rPr lang="en-US" sz="2400" dirty="0" smtClean="0">
                <a:cs typeface="Arial" charset="0"/>
              </a:rPr>
              <a:t> have approval from Commander before executing any loans outside of USACE. </a:t>
            </a:r>
            <a:r>
              <a:rPr lang="en-US" sz="2400" dirty="0" smtClean="0"/>
              <a:t>Not to exceed 180 days IAW ER 700-1-1</a:t>
            </a:r>
            <a:endParaRPr lang="en-US" sz="2400" dirty="0" smtClean="0">
              <a:cs typeface="Arial" charset="0"/>
            </a:endParaRPr>
          </a:p>
          <a:p>
            <a:r>
              <a:rPr lang="en-US" sz="2400" u="sng" dirty="0" smtClean="0">
                <a:cs typeface="Arial" charset="0"/>
              </a:rPr>
              <a:t>Procedure if loan is outside DOD</a:t>
            </a:r>
            <a:r>
              <a:rPr lang="en-US" sz="2400" dirty="0" smtClean="0">
                <a:cs typeface="Arial" charset="0"/>
              </a:rPr>
              <a:t>:  All property loans outside </a:t>
            </a:r>
            <a:r>
              <a:rPr lang="en-US" sz="2400" b="1" dirty="0" smtClean="0">
                <a:cs typeface="Arial" charset="0"/>
              </a:rPr>
              <a:t>DOD</a:t>
            </a:r>
            <a:r>
              <a:rPr lang="en-US" sz="2400" dirty="0" smtClean="0">
                <a:cs typeface="Arial" charset="0"/>
              </a:rPr>
              <a:t> must be approved by USACE DOL. </a:t>
            </a:r>
            <a:r>
              <a:rPr lang="en-US" sz="2400" dirty="0" smtClean="0"/>
              <a:t>Not to exceed 180 days IAW ER 700-1-1</a:t>
            </a:r>
            <a:endParaRPr lang="en-US" sz="2400" dirty="0" smtClean="0">
              <a:cs typeface="Arial" charset="0"/>
            </a:endParaRPr>
          </a:p>
          <a:p>
            <a:pPr eaLnBrk="1" hangingPunct="1"/>
            <a:endParaRPr lang="en-US" sz="2400" b="1" dirty="0" smtClean="0">
              <a:solidFill>
                <a:srgbClr val="FF0000"/>
              </a:solidFill>
              <a:cs typeface="Arial" charset="0"/>
            </a:endParaRPr>
          </a:p>
          <a:p>
            <a:pPr marL="0" indent="0" algn="ctr" eaLnBrk="1" hangingPunct="1">
              <a:buNone/>
            </a:pPr>
            <a:r>
              <a:rPr lang="en-US" sz="2400" b="1" dirty="0" smtClean="0">
                <a:solidFill>
                  <a:srgbClr val="FF0000"/>
                </a:solidFill>
                <a:cs typeface="Arial" charset="0"/>
              </a:rPr>
              <a:t>Use DA Form 3161 to execute Property Loans</a:t>
            </a:r>
          </a:p>
        </p:txBody>
      </p:sp>
      <p:sp>
        <p:nvSpPr>
          <p:cNvPr id="5" name="Slide Number Placeholder 4"/>
          <p:cNvSpPr>
            <a:spLocks noGrp="1"/>
          </p:cNvSpPr>
          <p:nvPr>
            <p:ph type="sldNum" sz="quarter" idx="10"/>
          </p:nvPr>
        </p:nvSpPr>
        <p:spPr/>
        <p:txBody>
          <a:bodyPr/>
          <a:lstStyle/>
          <a:p>
            <a:pPr>
              <a:defRPr/>
            </a:pPr>
            <a:fld id="{859ED846-BEC0-49F0-A317-1601D0941156}" type="slidenum">
              <a:rPr lang="en-US" smtClean="0"/>
              <a:pPr>
                <a:defRPr/>
              </a:pPr>
              <a:t>24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slide(fromBottom)">
                                      <p:cBhvr>
                                        <p:cTn id="7" dur="500"/>
                                        <p:tgtEl>
                                          <p:spTgt spid="36867">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Effect transition="in" filter="slide(fromBottom)">
                                      <p:cBhvr>
                                        <p:cTn id="11" dur="500"/>
                                        <p:tgtEl>
                                          <p:spTgt spid="36867">
                                            <p:txEl>
                                              <p:pRg st="1" end="1"/>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animEffect transition="in" filter="slide(fromBottom)">
                                      <p:cBhvr>
                                        <p:cTn id="15"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idx="1"/>
          </p:nvPr>
        </p:nvSpPr>
        <p:spPr>
          <a:xfrm>
            <a:off x="457200" y="1447800"/>
            <a:ext cx="8153400" cy="4267200"/>
          </a:xfrm>
        </p:spPr>
        <p:txBody>
          <a:bodyPr/>
          <a:lstStyle/>
          <a:p>
            <a:pPr lvl="1" eaLnBrk="1" hangingPunct="1">
              <a:buFont typeface="Wingdings" pitchFamily="2" charset="2"/>
              <a:buChar char="§"/>
            </a:pPr>
            <a:r>
              <a:rPr lang="en-US" sz="2600" dirty="0" smtClean="0">
                <a:latin typeface="Times New Roman" pitchFamily="18" charset="0"/>
                <a:cs typeface="Times New Roman" pitchFamily="18" charset="0"/>
              </a:rPr>
              <a:t>A Financial Liabilities Investigation of Property Loss (FLIPL) (DD Form 200 and DA 7531) is initiated by the PHRH when property in his/her account has been Lost, Damaged, or Destroyed through causes other than fair wear and tear.</a:t>
            </a:r>
          </a:p>
          <a:p>
            <a:pPr lvl="1" eaLnBrk="1" hangingPunct="1">
              <a:lnSpc>
                <a:spcPct val="25000"/>
              </a:lnSpc>
              <a:buNone/>
            </a:pPr>
            <a:endParaRPr lang="en-US" sz="2600" dirty="0" smtClean="0">
              <a:latin typeface="Times New Roman" pitchFamily="18" charset="0"/>
              <a:cs typeface="Times New Roman" pitchFamily="18" charset="0"/>
            </a:endParaRPr>
          </a:p>
          <a:p>
            <a:pPr lvl="1" eaLnBrk="1" hangingPunct="1">
              <a:buFont typeface="Wingdings" pitchFamily="2" charset="2"/>
              <a:buChar char="§"/>
            </a:pPr>
            <a:r>
              <a:rPr lang="en-US" sz="2600" dirty="0" smtClean="0">
                <a:latin typeface="Times New Roman" pitchFamily="18" charset="0"/>
                <a:cs typeface="Times New Roman" pitchFamily="18" charset="0"/>
              </a:rPr>
              <a:t>The FLIPL must be initiated within 15 days of incident.</a:t>
            </a:r>
          </a:p>
          <a:p>
            <a:pPr lvl="1" eaLnBrk="1" hangingPunct="1">
              <a:lnSpc>
                <a:spcPct val="25000"/>
              </a:lnSpc>
              <a:buNone/>
            </a:pPr>
            <a:endParaRPr lang="en-US" sz="2600" dirty="0" smtClean="0">
              <a:latin typeface="Times New Roman" pitchFamily="18" charset="0"/>
              <a:cs typeface="Times New Roman" pitchFamily="18" charset="0"/>
            </a:endParaRPr>
          </a:p>
          <a:p>
            <a:pPr lvl="1" eaLnBrk="1" hangingPunct="1">
              <a:buFont typeface="Wingdings" pitchFamily="2" charset="2"/>
              <a:buChar char="§"/>
            </a:pPr>
            <a:r>
              <a:rPr lang="en-US" sz="2600" dirty="0" smtClean="0">
                <a:latin typeface="Times New Roman" pitchFamily="18" charset="0"/>
                <a:cs typeface="Times New Roman" pitchFamily="18" charset="0"/>
              </a:rPr>
              <a:t>The original FLIPL with supporting documents must be provided to the DPBO/ Supply Tech for processing.</a:t>
            </a:r>
          </a:p>
        </p:txBody>
      </p:sp>
      <p:sp>
        <p:nvSpPr>
          <p:cNvPr id="17410" name="Slide Number Placeholder 3"/>
          <p:cNvSpPr>
            <a:spLocks noGrp="1"/>
          </p:cNvSpPr>
          <p:nvPr>
            <p:ph type="sldNum" sz="quarter" idx="10"/>
          </p:nvPr>
        </p:nvSpPr>
        <p:spPr/>
        <p:txBody>
          <a:bodyPr/>
          <a:lstStyle/>
          <a:p>
            <a:pPr fontAlgn="base">
              <a:spcBef>
                <a:spcPct val="0"/>
              </a:spcBef>
              <a:spcAft>
                <a:spcPct val="0"/>
              </a:spcAft>
              <a:defRPr/>
            </a:pPr>
            <a:fld id="{4BC3FBAC-3CA5-4E22-82E2-05A67BD6A7BC}" type="slidenum">
              <a:rPr lang="en-US" smtClean="0"/>
              <a:pPr fontAlgn="base">
                <a:spcBef>
                  <a:spcPct val="0"/>
                </a:spcBef>
                <a:spcAft>
                  <a:spcPct val="0"/>
                </a:spcAft>
                <a:defRPr/>
              </a:pPr>
              <a:t>25</a:t>
            </a:fld>
            <a:endParaRPr lang="en-US" dirty="0" smtClean="0"/>
          </a:p>
        </p:txBody>
      </p:sp>
      <p:sp>
        <p:nvSpPr>
          <p:cNvPr id="7" name="Rectangle 2"/>
          <p:cNvSpPr txBox="1">
            <a:spLocks noChangeArrowheads="1"/>
          </p:cNvSpPr>
          <p:nvPr/>
        </p:nvSpPr>
        <p:spPr bwMode="auto">
          <a:xfrm>
            <a:off x="685800" y="38100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50000"/>
              </a:lnSpc>
              <a:spcBef>
                <a:spcPct val="0"/>
              </a:spcBef>
              <a:spcAft>
                <a:spcPts val="600"/>
              </a:spcAft>
              <a:buClrTx/>
              <a:buSzTx/>
              <a:buFontTx/>
              <a:buNone/>
              <a:tabLst/>
              <a:defRPr/>
            </a:pPr>
            <a:r>
              <a:rPr kumimoji="0" lang="en-US" sz="3200" b="0" i="0" u="none" strike="noStrike" kern="0" cap="none" spc="0" normalizeH="0" baseline="0" noProof="0" dirty="0" smtClean="0">
                <a:ln>
                  <a:noFill/>
                </a:ln>
                <a:solidFill>
                  <a:srgbClr val="FF0000"/>
                </a:solidFill>
                <a:effectLst/>
                <a:uLnTx/>
                <a:uFillTx/>
                <a:latin typeface="+mn-lt"/>
                <a:ea typeface="+mj-ea"/>
                <a:cs typeface="Arial" pitchFamily="34" charset="0"/>
              </a:rPr>
              <a:t>Property Loss,</a:t>
            </a:r>
            <a:r>
              <a:rPr kumimoji="0" lang="en-US" sz="3200" b="0" i="0" u="none" strike="noStrike" kern="0" cap="none" spc="0" normalizeH="0" noProof="0" dirty="0" smtClean="0">
                <a:ln>
                  <a:noFill/>
                </a:ln>
                <a:solidFill>
                  <a:srgbClr val="FF0000"/>
                </a:solidFill>
                <a:effectLst/>
                <a:uLnTx/>
                <a:uFillTx/>
                <a:latin typeface="+mn-lt"/>
                <a:ea typeface="+mj-ea"/>
                <a:cs typeface="Arial" pitchFamily="34" charset="0"/>
              </a:rPr>
              <a:t> Damaged, or Destroyed</a:t>
            </a:r>
            <a:r>
              <a:rPr kumimoji="0" lang="en-US" sz="3200" b="0" i="0" u="none" strike="noStrike" kern="0" cap="none" spc="0" normalizeH="0" baseline="0" noProof="0" dirty="0" smtClean="0">
                <a:ln>
                  <a:noFill/>
                </a:ln>
                <a:solidFill>
                  <a:srgbClr val="FF0000"/>
                </a:solidFill>
                <a:effectLst/>
                <a:uLnTx/>
                <a:uFillTx/>
                <a:latin typeface="+mn-lt"/>
                <a:ea typeface="+mj-ea"/>
                <a:cs typeface="Arial" pitchFamily="34" charset="0"/>
              </a:rPr>
              <a:t/>
            </a:r>
            <a:br>
              <a:rPr kumimoji="0" lang="en-US" sz="3200" b="0" i="0" u="none" strike="noStrike" kern="0" cap="none" spc="0" normalizeH="0" baseline="0" noProof="0" dirty="0" smtClean="0">
                <a:ln>
                  <a:noFill/>
                </a:ln>
                <a:solidFill>
                  <a:srgbClr val="FF0000"/>
                </a:solidFill>
                <a:effectLst/>
                <a:uLnTx/>
                <a:uFillTx/>
                <a:latin typeface="+mn-lt"/>
                <a:ea typeface="+mj-ea"/>
                <a:cs typeface="Arial" pitchFamily="34" charset="0"/>
              </a:rPr>
            </a:br>
            <a:r>
              <a:rPr kumimoji="0" lang="en-US" sz="3200" b="0" i="0" u="none" strike="noStrike" kern="0" cap="none" spc="0" normalizeH="0" baseline="0" noProof="0" dirty="0" smtClean="0">
                <a:ln>
                  <a:noFill/>
                </a:ln>
                <a:solidFill>
                  <a:schemeClr val="tx1"/>
                </a:solidFill>
                <a:effectLst/>
                <a:uLnTx/>
                <a:uFillTx/>
                <a:latin typeface="+mn-lt"/>
                <a:ea typeface="+mj-ea"/>
                <a:cs typeface="Arial" charset="0"/>
              </a:rPr>
              <a:t> </a:t>
            </a:r>
            <a:r>
              <a:rPr kumimoji="0" lang="en-US" sz="1200" b="0"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AR 735-5, Chapter 13</a:t>
            </a:r>
          </a:p>
          <a:p>
            <a:pPr marL="0" marR="0" lvl="0" indent="0" algn="ctr" defTabSz="914400" rtl="0" eaLnBrk="1" fontAlgn="base" latinLnBrk="0" hangingPunct="1">
              <a:lnSpc>
                <a:spcPct val="5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ER 700-1-1</a:t>
            </a:r>
            <a:endParaRPr kumimoji="0" lang="en-US" sz="1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idx="1"/>
          </p:nvPr>
        </p:nvSpPr>
        <p:spPr>
          <a:xfrm>
            <a:off x="304800" y="1676400"/>
            <a:ext cx="8153400" cy="4419600"/>
          </a:xfrm>
        </p:spPr>
        <p:txBody>
          <a:bodyPr/>
          <a:lstStyle/>
          <a:p>
            <a:pPr lvl="1">
              <a:buSzPct val="100000"/>
              <a:buFont typeface="Wingdings" pitchFamily="2" charset="2"/>
              <a:buChar char="§"/>
            </a:pPr>
            <a:r>
              <a:rPr lang="en-US" sz="2400" dirty="0" smtClean="0"/>
              <a:t>A DD Form 362 </a:t>
            </a:r>
            <a:r>
              <a:rPr lang="en-US" sz="2400" b="1" dirty="0" smtClean="0"/>
              <a:t>will</a:t>
            </a:r>
            <a:r>
              <a:rPr lang="en-US" sz="2400" dirty="0" smtClean="0"/>
              <a:t> be used in lieu of DD Form 200 if liability is </a:t>
            </a:r>
            <a:r>
              <a:rPr lang="en-US" sz="2400" b="1" dirty="0" smtClean="0"/>
              <a:t>admitted</a:t>
            </a:r>
            <a:r>
              <a:rPr lang="en-US" sz="2400" dirty="0" smtClean="0"/>
              <a:t> for loss/damage property. </a:t>
            </a:r>
          </a:p>
          <a:p>
            <a:pPr lvl="1" eaLnBrk="1" hangingPunct="1">
              <a:buSzPct val="100000"/>
              <a:buNone/>
            </a:pPr>
            <a:endParaRPr lang="en-US" sz="2400" dirty="0" smtClean="0"/>
          </a:p>
          <a:p>
            <a:pPr lvl="1" eaLnBrk="1" hangingPunct="1">
              <a:buSzPct val="100000"/>
              <a:buFont typeface="Wingdings" pitchFamily="2" charset="2"/>
              <a:buChar char="§"/>
            </a:pPr>
            <a:r>
              <a:rPr lang="en-US" sz="2400" dirty="0" smtClean="0"/>
              <a:t>DD Form 200 must be used when the amount of loss or damage exceeds the </a:t>
            </a:r>
            <a:r>
              <a:rPr lang="en-US" sz="2400" b="1" dirty="0" smtClean="0"/>
              <a:t>1 month base pay or 1/12</a:t>
            </a:r>
            <a:r>
              <a:rPr lang="en-US" sz="2400" b="1" baseline="30000" dirty="0" smtClean="0"/>
              <a:t>th</a:t>
            </a:r>
            <a:r>
              <a:rPr lang="en-US" sz="2400" b="1" dirty="0" smtClean="0"/>
              <a:t> the annual salary </a:t>
            </a:r>
            <a:r>
              <a:rPr lang="en-US" sz="2400" dirty="0" smtClean="0"/>
              <a:t>of the liable party regardless of admission of liability. </a:t>
            </a:r>
          </a:p>
        </p:txBody>
      </p:sp>
      <p:sp>
        <p:nvSpPr>
          <p:cNvPr id="17410" name="Slide Number Placeholder 3"/>
          <p:cNvSpPr>
            <a:spLocks noGrp="1"/>
          </p:cNvSpPr>
          <p:nvPr>
            <p:ph type="sldNum" sz="quarter" idx="10"/>
          </p:nvPr>
        </p:nvSpPr>
        <p:spPr/>
        <p:txBody>
          <a:bodyPr/>
          <a:lstStyle/>
          <a:p>
            <a:pPr fontAlgn="base">
              <a:spcBef>
                <a:spcPct val="0"/>
              </a:spcBef>
              <a:spcAft>
                <a:spcPct val="0"/>
              </a:spcAft>
              <a:defRPr/>
            </a:pPr>
            <a:fld id="{4BC3FBAC-3CA5-4E22-82E2-05A67BD6A7BC}" type="slidenum">
              <a:rPr lang="en-US" smtClean="0"/>
              <a:pPr fontAlgn="base">
                <a:spcBef>
                  <a:spcPct val="0"/>
                </a:spcBef>
                <a:spcAft>
                  <a:spcPct val="0"/>
                </a:spcAft>
                <a:defRPr/>
              </a:pPr>
              <a:t>26</a:t>
            </a:fld>
            <a:endParaRPr lang="en-US" dirty="0" smtClean="0"/>
          </a:p>
        </p:txBody>
      </p:sp>
      <p:sp>
        <p:nvSpPr>
          <p:cNvPr id="7" name="Rectangle 2"/>
          <p:cNvSpPr txBox="1">
            <a:spLocks noChangeArrowheads="1"/>
          </p:cNvSpPr>
          <p:nvPr/>
        </p:nvSpPr>
        <p:spPr bwMode="auto">
          <a:xfrm>
            <a:off x="685800" y="3810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5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FF0000"/>
                </a:solidFill>
                <a:effectLst/>
                <a:uLnTx/>
                <a:uFillTx/>
                <a:latin typeface="+mn-lt"/>
                <a:ea typeface="+mj-ea"/>
                <a:cs typeface="Arial" pitchFamily="34" charset="0"/>
              </a:rPr>
              <a:t>Property Loss, Damaged,</a:t>
            </a:r>
            <a:r>
              <a:rPr kumimoji="0" lang="en-US" sz="3200" b="0" i="0" u="none" strike="noStrike" kern="0" cap="none" spc="0" normalizeH="0" noProof="0" dirty="0" smtClean="0">
                <a:ln>
                  <a:noFill/>
                </a:ln>
                <a:solidFill>
                  <a:srgbClr val="FF0000"/>
                </a:solidFill>
                <a:effectLst/>
                <a:uLnTx/>
                <a:uFillTx/>
                <a:latin typeface="+mn-lt"/>
                <a:ea typeface="+mj-ea"/>
                <a:cs typeface="Arial" pitchFamily="34" charset="0"/>
              </a:rPr>
              <a:t> or Destroyed</a:t>
            </a:r>
            <a:r>
              <a:rPr kumimoji="0" lang="en-US" sz="3200" b="0" i="0" u="none" strike="noStrike" kern="0" cap="none" spc="0" normalizeH="0" baseline="0" noProof="0" dirty="0" smtClean="0">
                <a:ln>
                  <a:noFill/>
                </a:ln>
                <a:solidFill>
                  <a:srgbClr val="FF0000"/>
                </a:solidFill>
                <a:effectLst/>
                <a:uLnTx/>
                <a:uFillTx/>
                <a:latin typeface="+mn-lt"/>
                <a:ea typeface="+mj-ea"/>
                <a:cs typeface="Arial" pitchFamily="34" charset="0"/>
              </a:rPr>
              <a:t/>
            </a:r>
            <a:br>
              <a:rPr kumimoji="0" lang="en-US" sz="3200" b="0" i="0" u="none" strike="noStrike" kern="0" cap="none" spc="0" normalizeH="0" baseline="0" noProof="0" dirty="0" smtClean="0">
                <a:ln>
                  <a:noFill/>
                </a:ln>
                <a:solidFill>
                  <a:srgbClr val="FF0000"/>
                </a:solidFill>
                <a:effectLst/>
                <a:uLnTx/>
                <a:uFillTx/>
                <a:latin typeface="+mn-lt"/>
                <a:ea typeface="+mj-ea"/>
                <a:cs typeface="Arial" pitchFamily="34" charset="0"/>
              </a:rPr>
            </a:br>
            <a:r>
              <a:rPr kumimoji="0" lang="en-US" sz="3200" b="0" i="0" u="none" strike="noStrike" kern="0" cap="none" spc="0" normalizeH="0" baseline="0" noProof="0" dirty="0" smtClean="0">
                <a:ln>
                  <a:noFill/>
                </a:ln>
                <a:solidFill>
                  <a:schemeClr val="tx1"/>
                </a:solidFill>
                <a:effectLst/>
                <a:uLnTx/>
                <a:uFillTx/>
                <a:latin typeface="+mn-lt"/>
                <a:ea typeface="+mj-ea"/>
                <a:cs typeface="Arial" charset="0"/>
              </a:rPr>
              <a:t> </a:t>
            </a:r>
            <a:r>
              <a:rPr kumimoji="0" lang="en-US" sz="1200" b="0"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AR 735-5, </a:t>
            </a:r>
            <a:r>
              <a:rPr lang="en-US" sz="1200" kern="0" dirty="0" err="1" smtClean="0">
                <a:latin typeface="Times New Roman" pitchFamily="18" charset="0"/>
                <a:ea typeface="+mj-ea"/>
                <a:cs typeface="Times New Roman" pitchFamily="18" charset="0"/>
              </a:rPr>
              <a:t>para</a:t>
            </a:r>
            <a:r>
              <a:rPr kumimoji="0" lang="en-US" sz="1200" b="0"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lang="en-US" sz="1200" kern="0" dirty="0" smtClean="0">
                <a:latin typeface="Times New Roman" pitchFamily="18" charset="0"/>
                <a:ea typeface="+mj-ea"/>
                <a:cs typeface="Times New Roman" pitchFamily="18" charset="0"/>
              </a:rPr>
              <a:t>12-3</a:t>
            </a:r>
            <a:endParaRPr kumimoji="0" lang="en-US" sz="1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idx="1"/>
          </p:nvPr>
        </p:nvSpPr>
        <p:spPr>
          <a:xfrm>
            <a:off x="228600" y="685800"/>
            <a:ext cx="8153400" cy="4648200"/>
          </a:xfrm>
        </p:spPr>
        <p:txBody>
          <a:bodyPr/>
          <a:lstStyle/>
          <a:p>
            <a:pPr lvl="1" eaLnBrk="1" hangingPunct="1">
              <a:buSzPct val="100000"/>
              <a:buFont typeface="Wingdings" pitchFamily="2" charset="2"/>
              <a:buChar char="§"/>
            </a:pPr>
            <a:endParaRPr lang="en-US" sz="2400" dirty="0" smtClean="0"/>
          </a:p>
          <a:p>
            <a:pPr lvl="1" eaLnBrk="1" hangingPunct="1">
              <a:buSzPct val="100000"/>
              <a:buFont typeface="Wingdings" pitchFamily="2" charset="2"/>
              <a:buChar char="§"/>
            </a:pPr>
            <a:r>
              <a:rPr lang="en-US" sz="2400" dirty="0" smtClean="0">
                <a:latin typeface="Times New Roman" pitchFamily="18" charset="0"/>
                <a:cs typeface="Times New Roman" pitchFamily="18" charset="0"/>
              </a:rPr>
              <a:t>A FLIPL/Damage Statement must be initiated for every GSA vehicle involved in an accident that liability is not admitted IAW AR 735-5, Chapter 13 and AR 58-1, para. 2-10.</a:t>
            </a:r>
          </a:p>
          <a:p>
            <a:pPr lvl="1" eaLnBrk="1" hangingPunct="1">
              <a:buSzPct val="100000"/>
              <a:buFont typeface="Wingdings" pitchFamily="2" charset="2"/>
              <a:buChar char="§"/>
            </a:pPr>
            <a:r>
              <a:rPr lang="en-US" sz="2400" dirty="0" smtClean="0">
                <a:latin typeface="Times New Roman" pitchFamily="18" charset="0"/>
                <a:cs typeface="Times New Roman" pitchFamily="18" charset="0"/>
              </a:rPr>
              <a:t>FLIPL’s involving Loss or Damage vehicles will be processed IAW AR 735-5, Chap 13.</a:t>
            </a:r>
          </a:p>
          <a:p>
            <a:pPr lvl="1" eaLnBrk="1" hangingPunct="1">
              <a:buSzPct val="100000"/>
              <a:buFont typeface="Wingdings" pitchFamily="2" charset="2"/>
              <a:buChar char="§"/>
            </a:pPr>
            <a:r>
              <a:rPr lang="en-US" sz="2400" dirty="0" smtClean="0">
                <a:latin typeface="Times New Roman" pitchFamily="18" charset="0"/>
                <a:cs typeface="Times New Roman" pitchFamily="18" charset="0"/>
              </a:rPr>
              <a:t>For vehicle accidents, a SF-91 Motor Vehicle Accident Report, photographs of damage, 3 estimates for repair, and police report (if applicable) will be submitted with the FLIPL.</a:t>
            </a:r>
          </a:p>
          <a:p>
            <a:pPr lvl="1" eaLnBrk="1" hangingPunct="1">
              <a:buSzPct val="100000"/>
              <a:buFont typeface="Wingdings" pitchFamily="2" charset="2"/>
              <a:buChar char="§"/>
            </a:pPr>
            <a:r>
              <a:rPr lang="en-US" sz="2400" dirty="0" smtClean="0">
                <a:latin typeface="Times New Roman" pitchFamily="18" charset="0"/>
                <a:cs typeface="Times New Roman" pitchFamily="18" charset="0"/>
              </a:rPr>
              <a:t>All personnel must acquire approval from the DLM or DPBO prior to disposal or repair of damaged property.</a:t>
            </a:r>
            <a:endParaRPr lang="en-US" dirty="0" smtClean="0">
              <a:latin typeface="Times New Roman" pitchFamily="18" charset="0"/>
              <a:cs typeface="Times New Roman" pitchFamily="18" charset="0"/>
            </a:endParaRPr>
          </a:p>
        </p:txBody>
      </p:sp>
      <p:sp>
        <p:nvSpPr>
          <p:cNvPr id="17410" name="Slide Number Placeholder 3"/>
          <p:cNvSpPr>
            <a:spLocks noGrp="1"/>
          </p:cNvSpPr>
          <p:nvPr>
            <p:ph type="sldNum" sz="quarter" idx="10"/>
          </p:nvPr>
        </p:nvSpPr>
        <p:spPr/>
        <p:txBody>
          <a:bodyPr/>
          <a:lstStyle/>
          <a:p>
            <a:pPr fontAlgn="base">
              <a:spcBef>
                <a:spcPct val="0"/>
              </a:spcBef>
              <a:spcAft>
                <a:spcPct val="0"/>
              </a:spcAft>
              <a:defRPr/>
            </a:pPr>
            <a:fld id="{1BE5C654-6AEA-4AFC-B14D-6E92A4F07A29}" type="slidenum">
              <a:rPr lang="en-US" smtClean="0"/>
              <a:pPr fontAlgn="base">
                <a:spcBef>
                  <a:spcPct val="0"/>
                </a:spcBef>
                <a:spcAft>
                  <a:spcPct val="0"/>
                </a:spcAft>
                <a:defRPr/>
              </a:pPr>
              <a:t>27</a:t>
            </a:fld>
            <a:endParaRPr lang="en-US" dirty="0" smtClean="0"/>
          </a:p>
        </p:txBody>
      </p:sp>
      <p:sp>
        <p:nvSpPr>
          <p:cNvPr id="8" name="Rectangle 2"/>
          <p:cNvSpPr txBox="1">
            <a:spLocks noChangeArrowheads="1"/>
          </p:cNvSpPr>
          <p:nvPr/>
        </p:nvSpPr>
        <p:spPr bwMode="auto">
          <a:xfrm>
            <a:off x="685800" y="152400"/>
            <a:ext cx="77724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50000"/>
              </a:lnSpc>
              <a:spcBef>
                <a:spcPct val="0"/>
              </a:spcBef>
              <a:spcAft>
                <a:spcPts val="600"/>
              </a:spcAft>
              <a:buClrTx/>
              <a:buSzTx/>
              <a:buFontTx/>
              <a:buNone/>
              <a:tabLst/>
              <a:defRPr/>
            </a:pPr>
            <a:r>
              <a:rPr kumimoji="0" lang="en-US" sz="3200" b="0" i="0" u="none" strike="noStrike" kern="0" cap="none" spc="0" normalizeH="0" baseline="0" noProof="0" dirty="0" smtClean="0">
                <a:ln>
                  <a:noFill/>
                </a:ln>
                <a:solidFill>
                  <a:srgbClr val="FF0000"/>
                </a:solidFill>
                <a:effectLst/>
                <a:uLnTx/>
                <a:uFillTx/>
                <a:latin typeface="+mn-lt"/>
                <a:ea typeface="+mj-ea"/>
                <a:cs typeface="Arial" pitchFamily="34" charset="0"/>
              </a:rPr>
              <a:t>Property Loss, Damaged, or  Destroyed</a:t>
            </a:r>
            <a:r>
              <a:rPr kumimoji="0" lang="en-US" sz="4000" b="0" i="0" u="none" strike="noStrike" kern="0" cap="none" spc="0" normalizeH="0" baseline="0" noProof="0" dirty="0" smtClean="0">
                <a:ln>
                  <a:noFill/>
                </a:ln>
                <a:solidFill>
                  <a:srgbClr val="FF0000"/>
                </a:solidFill>
                <a:effectLst/>
                <a:uLnTx/>
                <a:uFillTx/>
                <a:latin typeface="+mn-lt"/>
                <a:ea typeface="+mj-ea"/>
                <a:cs typeface="Arial" pitchFamily="34" charset="0"/>
              </a:rPr>
              <a:t/>
            </a:r>
            <a:br>
              <a:rPr kumimoji="0" lang="en-US" sz="4000" b="0" i="0" u="none" strike="noStrike" kern="0" cap="none" spc="0" normalizeH="0" baseline="0" noProof="0" dirty="0" smtClean="0">
                <a:ln>
                  <a:noFill/>
                </a:ln>
                <a:solidFill>
                  <a:srgbClr val="FF0000"/>
                </a:solidFill>
                <a:effectLst/>
                <a:uLnTx/>
                <a:uFillTx/>
                <a:latin typeface="+mn-lt"/>
                <a:ea typeface="+mj-ea"/>
                <a:cs typeface="Arial" pitchFamily="34" charset="0"/>
              </a:rPr>
            </a:br>
            <a:r>
              <a:rPr kumimoji="0" lang="en-US" sz="4000" b="0" i="0" u="none" strike="noStrike" kern="0" cap="none" spc="0" normalizeH="0" baseline="0" noProof="0" dirty="0" smtClean="0">
                <a:ln>
                  <a:noFill/>
                </a:ln>
                <a:solidFill>
                  <a:schemeClr val="tx1"/>
                </a:solidFill>
                <a:effectLst/>
                <a:uLnTx/>
                <a:uFillTx/>
                <a:latin typeface="+mn-lt"/>
                <a:ea typeface="+mj-ea"/>
                <a:cs typeface="Arial" charset="0"/>
              </a:rPr>
              <a:t> </a:t>
            </a:r>
            <a:r>
              <a:rPr kumimoji="0" lang="en-US" sz="16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AR 58-1 AR 735-5, </a:t>
            </a:r>
            <a:r>
              <a:rPr kumimoji="0" lang="en-US" sz="1600" b="1" i="0" u="none" strike="noStrike" kern="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para</a:t>
            </a:r>
            <a:r>
              <a:rPr kumimoji="0" lang="en-US" sz="16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 13-14 d, e</a:t>
            </a:r>
          </a:p>
          <a:p>
            <a:pPr marL="0" marR="0" lvl="0" indent="0" algn="ctr" defTabSz="914400" rtl="0" eaLnBrk="1" fontAlgn="base" latinLnBrk="0" hangingPunct="1">
              <a:lnSpc>
                <a:spcPct val="50000"/>
              </a:lnSpc>
              <a:spcBef>
                <a:spcPct val="0"/>
              </a:spcBef>
              <a:spcAft>
                <a:spcPts val="600"/>
              </a:spcAft>
              <a:buClrTx/>
              <a:buSzTx/>
              <a:buFontTx/>
              <a:buNone/>
              <a:tabLst/>
              <a:defRPr/>
            </a:pPr>
            <a:r>
              <a:rPr kumimoji="0" lang="en-US" sz="16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ER 700-1-1</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2"/>
              </a:solidFill>
              <a:effectLst/>
              <a:uLnTx/>
              <a:uFillTx/>
              <a:latin typeface="+mn-lt"/>
              <a:ea typeface="+mj-ea"/>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Grp="1" noChangeArrowheads="1"/>
          </p:cNvSpPr>
          <p:nvPr>
            <p:ph idx="1"/>
          </p:nvPr>
        </p:nvSpPr>
        <p:spPr>
          <a:xfrm>
            <a:off x="457200" y="1219200"/>
            <a:ext cx="8153400" cy="4419600"/>
          </a:xfrm>
        </p:spPr>
        <p:txBody>
          <a:bodyPr/>
          <a:lstStyle/>
          <a:p>
            <a:pPr lvl="1" eaLnBrk="1" hangingPunct="1">
              <a:buSzPct val="100000"/>
              <a:buFont typeface="Wingdings" pitchFamily="2" charset="2"/>
              <a:buChar char="§"/>
            </a:pPr>
            <a:r>
              <a:rPr lang="en-US" sz="2400" dirty="0" smtClean="0"/>
              <a:t>DD Form 200 is used to initiate an investigation of property loss.</a:t>
            </a:r>
          </a:p>
          <a:p>
            <a:pPr lvl="1" eaLnBrk="1" hangingPunct="1">
              <a:lnSpc>
                <a:spcPct val="25000"/>
              </a:lnSpc>
              <a:buSzPct val="100000"/>
              <a:buNone/>
            </a:pPr>
            <a:endParaRPr lang="en-US" sz="2400" dirty="0" smtClean="0"/>
          </a:p>
          <a:p>
            <a:pPr lvl="1">
              <a:buSzPct val="100000"/>
              <a:buFont typeface="Wingdings" pitchFamily="2" charset="2"/>
              <a:buChar char="§"/>
            </a:pPr>
            <a:r>
              <a:rPr lang="en-US" sz="2400" dirty="0" smtClean="0"/>
              <a:t>Blocks 1 &amp; 3 through 10 are completed either by the HRH or person w/ most knowledge of the incident. </a:t>
            </a:r>
          </a:p>
          <a:p>
            <a:pPr lvl="1">
              <a:buSzPct val="100000"/>
              <a:buFont typeface="Wingdings" pitchFamily="2" charset="2"/>
              <a:buChar char="§"/>
            </a:pPr>
            <a:r>
              <a:rPr lang="en-US" sz="2400" dirty="0" smtClean="0"/>
              <a:t>Block 11 should be filled out by HRH.</a:t>
            </a:r>
          </a:p>
          <a:p>
            <a:pPr lvl="1">
              <a:lnSpc>
                <a:spcPct val="25000"/>
              </a:lnSpc>
              <a:buSzPct val="100000"/>
              <a:buNone/>
            </a:pPr>
            <a:endParaRPr lang="en-US" sz="2400" dirty="0" smtClean="0"/>
          </a:p>
          <a:p>
            <a:pPr lvl="1">
              <a:buSzPct val="100000"/>
              <a:buFont typeface="Wingdings" pitchFamily="2" charset="2"/>
              <a:buChar char="§"/>
            </a:pPr>
            <a:r>
              <a:rPr lang="en-US" sz="2400" dirty="0" smtClean="0"/>
              <a:t> Block 12 is completed by the Supervisor/PHRH. </a:t>
            </a:r>
          </a:p>
          <a:p>
            <a:pPr lvl="1">
              <a:lnSpc>
                <a:spcPct val="25000"/>
              </a:lnSpc>
              <a:buSzPct val="100000"/>
              <a:buNone/>
            </a:pPr>
            <a:endParaRPr lang="en-US" sz="2400" dirty="0" smtClean="0"/>
          </a:p>
          <a:p>
            <a:pPr lvl="1" eaLnBrk="1" hangingPunct="1">
              <a:buSzPct val="100000"/>
              <a:buFont typeface="Wingdings" pitchFamily="2" charset="2"/>
              <a:buChar char="§"/>
            </a:pPr>
            <a:r>
              <a:rPr lang="en-US" sz="2400" dirty="0" smtClean="0"/>
              <a:t>Block 17 is completed by the DPBO.</a:t>
            </a:r>
          </a:p>
          <a:p>
            <a:pPr lvl="1" eaLnBrk="1" hangingPunct="1">
              <a:lnSpc>
                <a:spcPct val="25000"/>
              </a:lnSpc>
              <a:buSzPct val="100000"/>
              <a:buNone/>
            </a:pPr>
            <a:endParaRPr lang="en-US" sz="2400" dirty="0" smtClean="0"/>
          </a:p>
          <a:p>
            <a:pPr lvl="1" eaLnBrk="1" hangingPunct="1">
              <a:buSzPct val="100000"/>
              <a:buFont typeface="Wingdings" pitchFamily="2" charset="2"/>
              <a:buChar char="§"/>
            </a:pPr>
            <a:r>
              <a:rPr lang="en-US" sz="2400" dirty="0" smtClean="0"/>
              <a:t>All other Blocks through 20 are completed by the Appointing/Approving Authority.</a:t>
            </a:r>
          </a:p>
        </p:txBody>
      </p:sp>
      <p:sp>
        <p:nvSpPr>
          <p:cNvPr id="17410" name="Slide Number Placeholder 3"/>
          <p:cNvSpPr>
            <a:spLocks noGrp="1"/>
          </p:cNvSpPr>
          <p:nvPr>
            <p:ph type="sldNum" sz="quarter" idx="10"/>
          </p:nvPr>
        </p:nvSpPr>
        <p:spPr/>
        <p:txBody>
          <a:bodyPr/>
          <a:lstStyle/>
          <a:p>
            <a:pPr fontAlgn="base">
              <a:spcBef>
                <a:spcPct val="0"/>
              </a:spcBef>
              <a:spcAft>
                <a:spcPct val="0"/>
              </a:spcAft>
              <a:defRPr/>
            </a:pPr>
            <a:fld id="{E626035E-0819-44C8-A502-AEE5A32D235A}" type="slidenum">
              <a:rPr lang="en-US" smtClean="0"/>
              <a:pPr fontAlgn="base">
                <a:spcBef>
                  <a:spcPct val="0"/>
                </a:spcBef>
                <a:spcAft>
                  <a:spcPct val="0"/>
                </a:spcAft>
                <a:defRPr/>
              </a:pPr>
              <a:t>28</a:t>
            </a:fld>
            <a:endParaRPr lang="en-US" dirty="0" smtClean="0"/>
          </a:p>
        </p:txBody>
      </p:sp>
      <p:sp>
        <p:nvSpPr>
          <p:cNvPr id="7" name="Rectangle 2"/>
          <p:cNvSpPr txBox="1">
            <a:spLocks noChangeArrowheads="1"/>
          </p:cNvSpPr>
          <p:nvPr/>
        </p:nvSpPr>
        <p:spPr bwMode="auto">
          <a:xfrm>
            <a:off x="685800" y="3048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5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FF0000"/>
                </a:solidFill>
                <a:effectLst/>
                <a:uLnTx/>
                <a:uFillTx/>
                <a:latin typeface="+mn-lt"/>
                <a:ea typeface="+mj-ea"/>
                <a:cs typeface="Arial" pitchFamily="34" charset="0"/>
              </a:rPr>
              <a:t>Property Loss, Damaged,</a:t>
            </a:r>
            <a:r>
              <a:rPr kumimoji="0" lang="en-US" sz="3200" b="0" i="0" u="none" strike="noStrike" kern="0" cap="none" spc="0" normalizeH="0" noProof="0" dirty="0" smtClean="0">
                <a:ln>
                  <a:noFill/>
                </a:ln>
                <a:solidFill>
                  <a:srgbClr val="FF0000"/>
                </a:solidFill>
                <a:effectLst/>
                <a:uLnTx/>
                <a:uFillTx/>
                <a:latin typeface="+mn-lt"/>
                <a:ea typeface="+mj-ea"/>
                <a:cs typeface="Arial" pitchFamily="34" charset="0"/>
              </a:rPr>
              <a:t> or Destroyed</a:t>
            </a:r>
            <a:r>
              <a:rPr kumimoji="0" lang="en-US" sz="3200" b="0" i="0" u="none" strike="noStrike" kern="0" cap="none" spc="0" normalizeH="0" baseline="0" noProof="0" dirty="0" smtClean="0">
                <a:ln>
                  <a:noFill/>
                </a:ln>
                <a:solidFill>
                  <a:srgbClr val="FF0000"/>
                </a:solidFill>
                <a:effectLst/>
                <a:uLnTx/>
                <a:uFillTx/>
                <a:latin typeface="+mn-lt"/>
                <a:ea typeface="+mj-ea"/>
                <a:cs typeface="Arial" pitchFamily="34" charset="0"/>
              </a:rPr>
              <a:t/>
            </a:r>
            <a:br>
              <a:rPr kumimoji="0" lang="en-US" sz="3200" b="0" i="0" u="none" strike="noStrike" kern="0" cap="none" spc="0" normalizeH="0" baseline="0" noProof="0" dirty="0" smtClean="0">
                <a:ln>
                  <a:noFill/>
                </a:ln>
                <a:solidFill>
                  <a:srgbClr val="FF0000"/>
                </a:solidFill>
                <a:effectLst/>
                <a:uLnTx/>
                <a:uFillTx/>
                <a:latin typeface="+mn-lt"/>
                <a:ea typeface="+mj-ea"/>
                <a:cs typeface="Arial" pitchFamily="34" charset="0"/>
              </a:rPr>
            </a:br>
            <a:r>
              <a:rPr kumimoji="0" lang="en-US" sz="3200" b="0" i="0" u="none" strike="noStrike" kern="0" cap="none" spc="0" normalizeH="0" baseline="0" noProof="0" dirty="0" smtClean="0">
                <a:ln>
                  <a:noFill/>
                </a:ln>
                <a:solidFill>
                  <a:schemeClr val="tx1"/>
                </a:solidFill>
                <a:effectLst/>
                <a:uLnTx/>
                <a:uFillTx/>
                <a:latin typeface="+mn-lt"/>
                <a:ea typeface="+mj-ea"/>
                <a:cs typeface="Arial" charset="0"/>
              </a:rPr>
              <a:t> </a:t>
            </a:r>
            <a:r>
              <a:rPr kumimoji="0" lang="en-US" sz="1200" b="0"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AR 735-5, </a:t>
            </a:r>
            <a:r>
              <a:rPr kumimoji="0" lang="en-US" sz="1200" b="0" i="0" u="none" strike="noStrike" kern="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para</a:t>
            </a:r>
            <a:r>
              <a:rPr kumimoji="0" lang="en-US" sz="1200" b="0"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 13-10</a:t>
            </a:r>
            <a:endParaRPr kumimoji="0" lang="en-US" sz="1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457200" y="-152400"/>
            <a:ext cx="8229600" cy="1143000"/>
          </a:xfrm>
        </p:spPr>
        <p:txBody>
          <a:bodyPr/>
          <a:lstStyle/>
          <a:p>
            <a:pPr eaLnBrk="1" hangingPunct="1"/>
            <a:r>
              <a:rPr lang="en-US" dirty="0" smtClean="0">
                <a:solidFill>
                  <a:srgbClr val="FF0000"/>
                </a:solidFill>
                <a:cs typeface="Arial" charset="0"/>
              </a:rPr>
              <a:t>Inventory</a:t>
            </a:r>
            <a:br>
              <a:rPr lang="en-US" dirty="0" smtClean="0">
                <a:solidFill>
                  <a:srgbClr val="FF0000"/>
                </a:solidFill>
                <a:cs typeface="Arial" charset="0"/>
              </a:rPr>
            </a:br>
            <a:r>
              <a:rPr lang="en-US" sz="1800" dirty="0" smtClean="0">
                <a:solidFill>
                  <a:schemeClr val="tx1"/>
                </a:solidFill>
                <a:latin typeface="Times New Roman" pitchFamily="18" charset="0"/>
                <a:cs typeface="Times New Roman" pitchFamily="18" charset="0"/>
              </a:rPr>
              <a:t>AR 710-2, ER 700-1-1</a:t>
            </a:r>
          </a:p>
        </p:txBody>
      </p:sp>
      <p:sp>
        <p:nvSpPr>
          <p:cNvPr id="36868" name="Rectangle 3"/>
          <p:cNvSpPr>
            <a:spLocks noGrp="1" noChangeArrowheads="1"/>
          </p:cNvSpPr>
          <p:nvPr>
            <p:ph idx="1"/>
          </p:nvPr>
        </p:nvSpPr>
        <p:spPr>
          <a:xfrm>
            <a:off x="228600" y="1066800"/>
            <a:ext cx="8153400" cy="5105400"/>
          </a:xfrm>
        </p:spPr>
        <p:txBody>
          <a:bodyPr/>
          <a:lstStyle/>
          <a:p>
            <a:pPr lvl="1" eaLnBrk="1" hangingPunct="1">
              <a:buSzPct val="100000"/>
              <a:buFont typeface="Wingdings" pitchFamily="2" charset="2"/>
              <a:buChar char="§"/>
            </a:pPr>
            <a:r>
              <a:rPr lang="en-US" sz="2400" dirty="0" smtClean="0"/>
              <a:t>When 100% accounting of all HRH items is completed, the Supply Tech will provide a final HR listing for signature, which signifies that property in is/her account has been properly accounted for.</a:t>
            </a:r>
          </a:p>
          <a:p>
            <a:pPr lvl="1" eaLnBrk="1" hangingPunct="1">
              <a:lnSpc>
                <a:spcPct val="50000"/>
              </a:lnSpc>
              <a:buSzPct val="100000"/>
              <a:buNone/>
            </a:pPr>
            <a:endParaRPr lang="en-US" sz="2400" dirty="0" smtClean="0"/>
          </a:p>
          <a:p>
            <a:pPr lvl="1" eaLnBrk="1" hangingPunct="1">
              <a:buSzPct val="100000"/>
              <a:buFont typeface="Wingdings" pitchFamily="2" charset="2"/>
              <a:buChar char="§"/>
            </a:pPr>
            <a:r>
              <a:rPr lang="en-US" sz="2400" dirty="0" smtClean="0"/>
              <a:t>Barcode Scanners must be used to perform the inventory.</a:t>
            </a:r>
          </a:p>
          <a:p>
            <a:pPr lvl="1" eaLnBrk="1" hangingPunct="1">
              <a:lnSpc>
                <a:spcPct val="50000"/>
              </a:lnSpc>
              <a:buSzPct val="100000"/>
              <a:buNone/>
            </a:pPr>
            <a:endParaRPr lang="en-US" sz="2400" dirty="0" smtClean="0"/>
          </a:p>
          <a:p>
            <a:pPr lvl="1" eaLnBrk="1" hangingPunct="1">
              <a:buSzPct val="100000"/>
              <a:buFont typeface="Wingdings" pitchFamily="2" charset="2"/>
              <a:buChar char="§"/>
            </a:pPr>
            <a:r>
              <a:rPr lang="en-US" sz="2400" dirty="0" smtClean="0"/>
              <a:t>The data collected from the barcode scanners is uploaded to APPMS, the program will separate the nonexpendable property in APPMS from durable property in DMM.</a:t>
            </a:r>
          </a:p>
        </p:txBody>
      </p:sp>
      <p:sp>
        <p:nvSpPr>
          <p:cNvPr id="17410" name="Slide Number Placeholder 3"/>
          <p:cNvSpPr>
            <a:spLocks noGrp="1"/>
          </p:cNvSpPr>
          <p:nvPr>
            <p:ph type="sldNum" sz="quarter" idx="10"/>
          </p:nvPr>
        </p:nvSpPr>
        <p:spPr/>
        <p:txBody>
          <a:bodyPr/>
          <a:lstStyle/>
          <a:p>
            <a:pPr fontAlgn="base">
              <a:spcBef>
                <a:spcPct val="0"/>
              </a:spcBef>
              <a:spcAft>
                <a:spcPct val="0"/>
              </a:spcAft>
              <a:defRPr/>
            </a:pPr>
            <a:fld id="{5B6BFCCA-588A-4D64-AA35-3BEB04B26BC3}" type="slidenum">
              <a:rPr lang="en-US" smtClean="0"/>
              <a:pPr fontAlgn="base">
                <a:spcBef>
                  <a:spcPct val="0"/>
                </a:spcBef>
                <a:spcAft>
                  <a:spcPct val="0"/>
                </a:spcAft>
                <a:defRPr/>
              </a:pPr>
              <a:t>29</a:t>
            </a:fld>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7B60E7F-97F3-4FE2-92EE-F5D5C49CD82B}" type="slidenum">
              <a:rPr lang="en-US" smtClean="0"/>
              <a:pPr>
                <a:defRPr/>
              </a:pPr>
              <a:t>3</a:t>
            </a:fld>
            <a:endParaRPr lang="en-US" dirty="0"/>
          </a:p>
        </p:txBody>
      </p:sp>
      <p:sp>
        <p:nvSpPr>
          <p:cNvPr id="3074" name="Rectangle 2"/>
          <p:cNvSpPr>
            <a:spLocks noGrp="1" noChangeArrowheads="1"/>
          </p:cNvSpPr>
          <p:nvPr>
            <p:ph type="ctrTitle" idx="4294967295"/>
          </p:nvPr>
        </p:nvSpPr>
        <p:spPr>
          <a:xfrm>
            <a:off x="381000" y="381000"/>
            <a:ext cx="8458200" cy="4876800"/>
          </a:xfrm>
        </p:spPr>
        <p:txBody>
          <a:bodyPr/>
          <a:lstStyle/>
          <a:p>
            <a:pPr algn="l" eaLnBrk="1" hangingPunct="1"/>
            <a:r>
              <a:rPr lang="en-US" sz="2400" dirty="0" smtClean="0">
                <a:solidFill>
                  <a:schemeClr val="tx1"/>
                </a:solidFill>
              </a:rPr>
              <a:t>An overview of the Primary Hand Receipt Holder’s (PHRHs) responsibilities and procedures for property accountability of ALL personal property procured using Government funds.</a:t>
            </a:r>
            <a:r>
              <a:rPr lang="en-US" sz="2400" dirty="0" smtClean="0">
                <a:solidFill>
                  <a:schemeClr val="tx1"/>
                </a:solidFill>
                <a:cs typeface="Arial" charset="0"/>
              </a:rPr>
              <a:t>  </a:t>
            </a:r>
            <a:r>
              <a:rPr lang="en-US" sz="2400" dirty="0" smtClean="0">
                <a:solidFill>
                  <a:schemeClr val="accent2"/>
                </a:solidFill>
                <a:latin typeface="Arial" charset="0"/>
                <a:cs typeface="Arial" charset="0"/>
              </a:rPr>
              <a:t/>
            </a:r>
            <a:br>
              <a:rPr lang="en-US" sz="2400" dirty="0" smtClean="0">
                <a:solidFill>
                  <a:schemeClr val="accent2"/>
                </a:solidFill>
                <a:latin typeface="Arial" charset="0"/>
                <a:cs typeface="Arial" charset="0"/>
              </a:rPr>
            </a:br>
            <a:r>
              <a:rPr lang="en-US" sz="2400" dirty="0" smtClean="0">
                <a:solidFill>
                  <a:schemeClr val="accent2"/>
                </a:solidFill>
                <a:latin typeface="Arial" charset="0"/>
                <a:cs typeface="Arial" charset="0"/>
              </a:rPr>
              <a:t/>
            </a:r>
            <a:br>
              <a:rPr lang="en-US" sz="2400" dirty="0" smtClean="0">
                <a:solidFill>
                  <a:schemeClr val="accent2"/>
                </a:solidFill>
                <a:latin typeface="Arial" charset="0"/>
                <a:cs typeface="Arial" charset="0"/>
              </a:rPr>
            </a:br>
            <a:r>
              <a:rPr lang="en-US" sz="2400" dirty="0" smtClean="0">
                <a:solidFill>
                  <a:schemeClr val="accent2"/>
                </a:solidFill>
                <a:latin typeface="Arial" charset="0"/>
                <a:cs typeface="Arial" charset="0"/>
              </a:rPr>
              <a:t/>
            </a:r>
            <a:br>
              <a:rPr lang="en-US" sz="2400" dirty="0" smtClean="0">
                <a:solidFill>
                  <a:schemeClr val="accent2"/>
                </a:solidFill>
                <a:latin typeface="Arial" charset="0"/>
                <a:cs typeface="Arial" charset="0"/>
              </a:rPr>
            </a:br>
            <a:r>
              <a:rPr lang="en-US" sz="2400" dirty="0" smtClean="0">
                <a:solidFill>
                  <a:schemeClr val="accent2"/>
                </a:solidFill>
                <a:latin typeface="Arial" charset="0"/>
                <a:cs typeface="Arial" charset="0"/>
              </a:rPr>
              <a:t/>
            </a:r>
            <a:br>
              <a:rPr lang="en-US" sz="2400" dirty="0" smtClean="0">
                <a:solidFill>
                  <a:schemeClr val="accent2"/>
                </a:solidFill>
                <a:latin typeface="Arial" charset="0"/>
                <a:cs typeface="Arial" charset="0"/>
              </a:rPr>
            </a:br>
            <a:r>
              <a:rPr lang="en-US" sz="2400" dirty="0" smtClean="0">
                <a:solidFill>
                  <a:schemeClr val="accent2"/>
                </a:solidFill>
                <a:latin typeface="Arial" charset="0"/>
                <a:cs typeface="Arial" charset="0"/>
              </a:rPr>
              <a:t> REFERENCES</a:t>
            </a:r>
            <a:endParaRPr lang="en-US" sz="3600" dirty="0" smtClean="0">
              <a:latin typeface="Arial" charset="0"/>
              <a:cs typeface="Arial" charset="0"/>
            </a:endParaRPr>
          </a:p>
        </p:txBody>
      </p:sp>
      <p:sp>
        <p:nvSpPr>
          <p:cNvPr id="3075" name="Rectangle 3"/>
          <p:cNvSpPr>
            <a:spLocks noGrp="1" noChangeArrowheads="1"/>
          </p:cNvSpPr>
          <p:nvPr>
            <p:ph type="subTitle" idx="4294967295"/>
          </p:nvPr>
        </p:nvSpPr>
        <p:spPr>
          <a:xfrm>
            <a:off x="0" y="3886200"/>
            <a:ext cx="8382000" cy="1600200"/>
          </a:xfrm>
          <a:prstGeom prst="rect">
            <a:avLst/>
          </a:prstGeom>
        </p:spPr>
        <p:txBody>
          <a:bodyPr/>
          <a:lstStyle/>
          <a:p>
            <a:pPr algn="ctr" eaLnBrk="1" hangingPunct="1">
              <a:buNone/>
            </a:pPr>
            <a:r>
              <a:rPr lang="en-US" sz="2000" dirty="0" smtClean="0">
                <a:solidFill>
                  <a:srgbClr val="FF0000"/>
                </a:solidFill>
                <a:latin typeface="Arial" charset="0"/>
                <a:cs typeface="Arial" charset="0"/>
              </a:rPr>
              <a:t> </a:t>
            </a:r>
          </a:p>
          <a:p>
            <a:pPr algn="ctr">
              <a:buNone/>
            </a:pPr>
            <a:r>
              <a:rPr lang="en-US" sz="2000" u="sng" dirty="0" smtClean="0">
                <a:solidFill>
                  <a:srgbClr val="FF0000"/>
                </a:solidFill>
                <a:latin typeface="Arial" charset="0"/>
                <a:cs typeface="Arial" charset="0"/>
              </a:rPr>
              <a:t>AR 735-5</a:t>
            </a:r>
            <a:r>
              <a:rPr lang="en-US" sz="2000" dirty="0" smtClean="0">
                <a:solidFill>
                  <a:srgbClr val="FF0000"/>
                </a:solidFill>
                <a:latin typeface="Arial" charset="0"/>
                <a:cs typeface="Arial" charset="0"/>
              </a:rPr>
              <a:t>, </a:t>
            </a:r>
            <a:r>
              <a:rPr lang="en-US" sz="2000" u="sng" dirty="0" smtClean="0">
                <a:solidFill>
                  <a:srgbClr val="FF0000"/>
                </a:solidFill>
                <a:latin typeface="Arial" charset="0"/>
                <a:cs typeface="Arial" charset="0"/>
              </a:rPr>
              <a:t>AR 710-2</a:t>
            </a:r>
            <a:r>
              <a:rPr lang="en-US" sz="2000" dirty="0" smtClean="0">
                <a:solidFill>
                  <a:srgbClr val="FF0000"/>
                </a:solidFill>
                <a:latin typeface="Arial" charset="0"/>
                <a:cs typeface="Arial" charset="0"/>
              </a:rPr>
              <a:t>, </a:t>
            </a:r>
            <a:r>
              <a:rPr lang="en-US" sz="2000" u="sng" dirty="0" smtClean="0">
                <a:solidFill>
                  <a:srgbClr val="FF0000"/>
                </a:solidFill>
                <a:latin typeface="Arial" charset="0"/>
                <a:cs typeface="Arial" charset="0"/>
              </a:rPr>
              <a:t>AR 58-1</a:t>
            </a:r>
            <a:r>
              <a:rPr lang="en-US" sz="2000" dirty="0" smtClean="0">
                <a:solidFill>
                  <a:srgbClr val="FF0000"/>
                </a:solidFill>
                <a:latin typeface="Arial" charset="0"/>
                <a:cs typeface="Arial" charset="0"/>
              </a:rPr>
              <a:t>, </a:t>
            </a:r>
            <a:r>
              <a:rPr lang="en-US" sz="2000" u="sng" dirty="0" smtClean="0">
                <a:solidFill>
                  <a:srgbClr val="FF0000"/>
                </a:solidFill>
                <a:latin typeface="Arial" charset="0"/>
                <a:cs typeface="Arial" charset="0"/>
              </a:rPr>
              <a:t>DA PAM 710-2-1</a:t>
            </a:r>
            <a:r>
              <a:rPr lang="en-US" sz="2000" dirty="0" smtClean="0">
                <a:solidFill>
                  <a:srgbClr val="FF0000"/>
                </a:solidFill>
                <a:latin typeface="Arial" charset="0"/>
                <a:cs typeface="Arial" charset="0"/>
              </a:rPr>
              <a:t>,  </a:t>
            </a:r>
            <a:r>
              <a:rPr lang="en-US" sz="2000" u="sng" dirty="0" smtClean="0">
                <a:solidFill>
                  <a:srgbClr val="FF0000"/>
                </a:solidFill>
                <a:latin typeface="Arial" charset="0"/>
                <a:cs typeface="Arial" charset="0"/>
              </a:rPr>
              <a:t>ER 700-1-1</a:t>
            </a:r>
            <a:r>
              <a:rPr lang="en-US" sz="2000" dirty="0" smtClean="0">
                <a:solidFill>
                  <a:srgbClr val="FF0000"/>
                </a:solidFill>
                <a:latin typeface="Arial" charset="0"/>
                <a:cs typeface="Arial" charset="0"/>
              </a:rPr>
              <a:t>, &amp;  </a:t>
            </a:r>
            <a:r>
              <a:rPr lang="en-US" sz="2000" u="sng" dirty="0" smtClean="0">
                <a:solidFill>
                  <a:srgbClr val="FF0000"/>
                </a:solidFill>
                <a:latin typeface="Arial" charset="0"/>
                <a:cs typeface="Arial" charset="0"/>
              </a:rPr>
              <a:t>OPORD 2011-79</a:t>
            </a:r>
            <a:endParaRPr lang="en-US" sz="2000" dirty="0" smtClean="0">
              <a:latin typeface="Arial" charset="0"/>
              <a:cs typeface="Arial" charset="0"/>
            </a:endParaRPr>
          </a:p>
        </p:txBody>
      </p:sp>
      <p:sp>
        <p:nvSpPr>
          <p:cNvPr id="6" name="Title 1"/>
          <p:cNvSpPr txBox="1">
            <a:spLocks/>
          </p:cNvSpPr>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FF0000"/>
                </a:solidFill>
                <a:effectLst/>
                <a:uLnTx/>
                <a:uFillTx/>
                <a:latin typeface="+mj-lt"/>
                <a:ea typeface="+mj-ea"/>
                <a:cs typeface="+mj-cs"/>
              </a:rPr>
              <a:t>Purpose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vertical)">
                                      <p:cBhvr>
                                        <p:cTn id="7" dur="500"/>
                                        <p:tgtEl>
                                          <p:spTgt spid="307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3075">
                                            <p:txEl>
                                              <p:pRg st="0" end="0"/>
                                            </p:txEl>
                                          </p:spTgt>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p:cNvSpPr>
            <a:spLocks noGrp="1" noChangeArrowheads="1"/>
          </p:cNvSpPr>
          <p:nvPr>
            <p:ph idx="1"/>
          </p:nvPr>
        </p:nvSpPr>
        <p:spPr>
          <a:xfrm>
            <a:off x="457200" y="990600"/>
            <a:ext cx="8153400" cy="4419600"/>
          </a:xfrm>
        </p:spPr>
        <p:txBody>
          <a:bodyPr/>
          <a:lstStyle/>
          <a:p>
            <a:pPr lvl="1" eaLnBrk="1" hangingPunct="1">
              <a:buSzPct val="100000"/>
              <a:buNone/>
            </a:pPr>
            <a:r>
              <a:rPr lang="en-US" dirty="0" smtClean="0"/>
              <a:t>APPMS/DMM generates a three part report with the data collected by the scanner:</a:t>
            </a:r>
          </a:p>
          <a:p>
            <a:pPr lvl="2" eaLnBrk="1" hangingPunct="1">
              <a:buFont typeface="Wingdings" pitchFamily="2" charset="2"/>
              <a:buChar char="§"/>
            </a:pPr>
            <a:r>
              <a:rPr lang="en-US" b="1" dirty="0" smtClean="0"/>
              <a:t>Reconciled Items </a:t>
            </a:r>
            <a:r>
              <a:rPr lang="en-US" dirty="0" smtClean="0"/>
              <a:t>– Accountable property belonging to the HRA being inventoried that has been scanned.</a:t>
            </a:r>
          </a:p>
          <a:p>
            <a:pPr lvl="2" eaLnBrk="1" hangingPunct="1">
              <a:lnSpc>
                <a:spcPct val="6000"/>
              </a:lnSpc>
              <a:buFont typeface="Wingdings" pitchFamily="2" charset="2"/>
              <a:buChar char="§"/>
            </a:pPr>
            <a:endParaRPr lang="en-US" dirty="0" smtClean="0"/>
          </a:p>
          <a:p>
            <a:pPr lvl="2" eaLnBrk="1" hangingPunct="1">
              <a:buFont typeface="Wingdings" pitchFamily="2" charset="2"/>
              <a:buChar char="§"/>
            </a:pPr>
            <a:r>
              <a:rPr lang="en-US" b="1" dirty="0" smtClean="0"/>
              <a:t>Shortages</a:t>
            </a:r>
            <a:r>
              <a:rPr lang="en-US" dirty="0" smtClean="0"/>
              <a:t> – Accountable property on the HRA that was not been scanned.  This property must be located and scanned or a FLIPL must be initiated.</a:t>
            </a:r>
          </a:p>
          <a:p>
            <a:pPr lvl="2" eaLnBrk="1" hangingPunct="1">
              <a:lnSpc>
                <a:spcPct val="6000"/>
              </a:lnSpc>
              <a:buFont typeface="Wingdings" pitchFamily="2" charset="2"/>
              <a:buChar char="§"/>
            </a:pPr>
            <a:endParaRPr lang="en-US" dirty="0" smtClean="0"/>
          </a:p>
          <a:p>
            <a:pPr lvl="2" eaLnBrk="1" hangingPunct="1">
              <a:buFont typeface="Wingdings" pitchFamily="2" charset="2"/>
              <a:buChar char="§"/>
            </a:pPr>
            <a:r>
              <a:rPr lang="en-US" b="1" dirty="0" smtClean="0"/>
              <a:t>Overages </a:t>
            </a:r>
            <a:r>
              <a:rPr lang="en-US" dirty="0" smtClean="0"/>
              <a:t>– Property that was scanned that is not on the HRA being inventoried.  Overages must be corrected on a case by case basis.</a:t>
            </a:r>
          </a:p>
        </p:txBody>
      </p:sp>
      <p:sp>
        <p:nvSpPr>
          <p:cNvPr id="17410" name="Slide Number Placeholder 3"/>
          <p:cNvSpPr>
            <a:spLocks noGrp="1"/>
          </p:cNvSpPr>
          <p:nvPr>
            <p:ph type="sldNum" sz="quarter" idx="10"/>
          </p:nvPr>
        </p:nvSpPr>
        <p:spPr/>
        <p:txBody>
          <a:bodyPr/>
          <a:lstStyle/>
          <a:p>
            <a:pPr fontAlgn="base">
              <a:spcBef>
                <a:spcPct val="0"/>
              </a:spcBef>
              <a:spcAft>
                <a:spcPct val="0"/>
              </a:spcAft>
              <a:defRPr/>
            </a:pPr>
            <a:fld id="{12726026-3066-4D19-A93A-B06800855D64}" type="slidenum">
              <a:rPr lang="en-US" smtClean="0"/>
              <a:pPr fontAlgn="base">
                <a:spcBef>
                  <a:spcPct val="0"/>
                </a:spcBef>
                <a:spcAft>
                  <a:spcPct val="0"/>
                </a:spcAft>
                <a:defRPr/>
              </a:pPr>
              <a:t>30</a:t>
            </a:fld>
            <a:endParaRPr lang="en-US" dirty="0" smtClean="0"/>
          </a:p>
        </p:txBody>
      </p:sp>
      <p:sp>
        <p:nvSpPr>
          <p:cNvPr id="6" name="Rectangle 2"/>
          <p:cNvSpPr>
            <a:spLocks noGrp="1" noChangeArrowheads="1"/>
          </p:cNvSpPr>
          <p:nvPr>
            <p:ph type="title"/>
          </p:nvPr>
        </p:nvSpPr>
        <p:spPr>
          <a:xfrm>
            <a:off x="457200" y="-152400"/>
            <a:ext cx="8229600" cy="1143000"/>
          </a:xfrm>
        </p:spPr>
        <p:txBody>
          <a:bodyPr/>
          <a:lstStyle/>
          <a:p>
            <a:pPr eaLnBrk="1" hangingPunct="1"/>
            <a:r>
              <a:rPr lang="en-US" dirty="0" smtClean="0">
                <a:solidFill>
                  <a:srgbClr val="FF0000"/>
                </a:solidFill>
                <a:cs typeface="Arial" charset="0"/>
              </a:rPr>
              <a:t>Inventory</a:t>
            </a:r>
            <a:br>
              <a:rPr lang="en-US" dirty="0" smtClean="0">
                <a:solidFill>
                  <a:srgbClr val="FF0000"/>
                </a:solidFill>
                <a:cs typeface="Arial" charset="0"/>
              </a:rPr>
            </a:br>
            <a:r>
              <a:rPr lang="en-US" sz="1800" dirty="0" smtClean="0">
                <a:solidFill>
                  <a:schemeClr val="tx1"/>
                </a:solidFill>
                <a:latin typeface="Times New Roman" pitchFamily="18" charset="0"/>
                <a:cs typeface="Times New Roman" pitchFamily="18" charset="0"/>
              </a:rPr>
              <a:t>AR 710-2, ER 700-1-1</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idx="1"/>
          </p:nvPr>
        </p:nvSpPr>
        <p:spPr>
          <a:xfrm>
            <a:off x="381000" y="1143000"/>
            <a:ext cx="8153400" cy="4419600"/>
          </a:xfrm>
        </p:spPr>
        <p:txBody>
          <a:bodyPr/>
          <a:lstStyle/>
          <a:p>
            <a:pPr lvl="1" eaLnBrk="1" hangingPunct="1">
              <a:buSzPct val="100000"/>
              <a:buNone/>
            </a:pPr>
            <a:r>
              <a:rPr lang="en-US" dirty="0" smtClean="0"/>
              <a:t>For Non-Expendable Property:</a:t>
            </a:r>
          </a:p>
          <a:p>
            <a:pPr lvl="2" eaLnBrk="1" hangingPunct="1">
              <a:buSzPct val="100000"/>
              <a:buFont typeface="Wingdings" pitchFamily="2" charset="2"/>
              <a:buChar char="§"/>
            </a:pPr>
            <a:r>
              <a:rPr lang="en-US" dirty="0" smtClean="0"/>
              <a:t>When all shortages and overages are reconciled, the Supply Tech /Specialist will provide the HRH with two copies of the property inventory list.</a:t>
            </a:r>
          </a:p>
          <a:p>
            <a:pPr lvl="1" eaLnBrk="1" hangingPunct="1">
              <a:lnSpc>
                <a:spcPct val="25000"/>
              </a:lnSpc>
              <a:buSzPct val="100000"/>
              <a:buFont typeface="Wingdings" pitchFamily="2" charset="2"/>
              <a:buChar char="§"/>
            </a:pPr>
            <a:endParaRPr lang="en-US" dirty="0" smtClean="0"/>
          </a:p>
          <a:p>
            <a:pPr lvl="2" eaLnBrk="1" hangingPunct="1">
              <a:buSzPct val="100000"/>
              <a:buFont typeface="Wingdings" pitchFamily="2" charset="2"/>
              <a:buChar char="§"/>
            </a:pPr>
            <a:r>
              <a:rPr lang="en-US" dirty="0" smtClean="0"/>
              <a:t>The PHRH will sign both copies of the property inventory list and return one copy to the DPBO/ Supply Tech </a:t>
            </a:r>
            <a:r>
              <a:rPr lang="en-US" u="sng" dirty="0" smtClean="0"/>
              <a:t>within three days</a:t>
            </a:r>
            <a:r>
              <a:rPr lang="en-US" dirty="0" smtClean="0"/>
              <a:t>.  The second copy is retained by the PHRH.</a:t>
            </a:r>
          </a:p>
        </p:txBody>
      </p:sp>
      <p:sp>
        <p:nvSpPr>
          <p:cNvPr id="17410" name="Slide Number Placeholder 3"/>
          <p:cNvSpPr>
            <a:spLocks noGrp="1"/>
          </p:cNvSpPr>
          <p:nvPr>
            <p:ph type="sldNum" sz="quarter" idx="10"/>
          </p:nvPr>
        </p:nvSpPr>
        <p:spPr/>
        <p:txBody>
          <a:bodyPr/>
          <a:lstStyle/>
          <a:p>
            <a:pPr fontAlgn="base">
              <a:spcBef>
                <a:spcPct val="0"/>
              </a:spcBef>
              <a:spcAft>
                <a:spcPct val="0"/>
              </a:spcAft>
              <a:defRPr/>
            </a:pPr>
            <a:fld id="{C44573AC-90E8-4861-A3CE-941BC36AB8F1}" type="slidenum">
              <a:rPr lang="en-US" smtClean="0"/>
              <a:pPr fontAlgn="base">
                <a:spcBef>
                  <a:spcPct val="0"/>
                </a:spcBef>
                <a:spcAft>
                  <a:spcPct val="0"/>
                </a:spcAft>
                <a:defRPr/>
              </a:pPr>
              <a:t>31</a:t>
            </a:fld>
            <a:endParaRPr lang="en-US" dirty="0" smtClean="0"/>
          </a:p>
        </p:txBody>
      </p:sp>
      <p:sp>
        <p:nvSpPr>
          <p:cNvPr id="6" name="Rectangle 2"/>
          <p:cNvSpPr txBox="1">
            <a:spLocks noChangeArrowheads="1"/>
          </p:cNvSpPr>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FF0000"/>
                </a:solidFill>
                <a:effectLst/>
                <a:uLnTx/>
                <a:uFillTx/>
                <a:latin typeface="+mj-lt"/>
                <a:ea typeface="+mj-ea"/>
                <a:cs typeface="Arial" charset="0"/>
              </a:rPr>
              <a:t>Inventory</a:t>
            </a:r>
            <a:br>
              <a:rPr kumimoji="0" lang="en-US" sz="4400" b="0" i="0" u="none" strike="noStrike" kern="0" cap="none" spc="0" normalizeH="0" baseline="0" noProof="0" smtClean="0">
                <a:ln>
                  <a:noFill/>
                </a:ln>
                <a:solidFill>
                  <a:srgbClr val="FF0000"/>
                </a:solidFill>
                <a:effectLst/>
                <a:uLnTx/>
                <a:uFillTx/>
                <a:latin typeface="+mj-lt"/>
                <a:ea typeface="+mj-ea"/>
                <a:cs typeface="Arial" charset="0"/>
              </a:rPr>
            </a:br>
            <a:r>
              <a:rPr kumimoji="0" lang="en-US" sz="1800" b="0" i="0" u="none" strike="noStrike" kern="0" cap="none" spc="0" normalizeH="0" baseline="0" noProof="0" smtClean="0">
                <a:ln>
                  <a:noFill/>
                </a:ln>
                <a:solidFill>
                  <a:schemeClr val="tx1"/>
                </a:solidFill>
                <a:effectLst/>
                <a:uLnTx/>
                <a:uFillTx/>
                <a:latin typeface="Times New Roman" pitchFamily="18" charset="0"/>
                <a:ea typeface="+mj-ea"/>
                <a:cs typeface="Times New Roman" pitchFamily="18" charset="0"/>
              </a:rPr>
              <a:t>AR 710-2, ER 700-1-1</a:t>
            </a:r>
            <a:endParaRPr kumimoji="0" lang="en-US" sz="1800" b="0"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457200" y="0"/>
            <a:ext cx="8229600" cy="1143000"/>
          </a:xfrm>
        </p:spPr>
        <p:txBody>
          <a:bodyPr/>
          <a:lstStyle/>
          <a:p>
            <a:pPr eaLnBrk="1" hangingPunct="1"/>
            <a:r>
              <a:rPr lang="en-US" dirty="0" smtClean="0">
                <a:solidFill>
                  <a:srgbClr val="FF0000"/>
                </a:solidFill>
                <a:cs typeface="Arial" charset="0"/>
              </a:rPr>
              <a:t>Excess Property</a:t>
            </a:r>
            <a:br>
              <a:rPr lang="en-US" dirty="0" smtClean="0">
                <a:solidFill>
                  <a:srgbClr val="FF0000"/>
                </a:solidFill>
                <a:cs typeface="Arial" charset="0"/>
              </a:rPr>
            </a:br>
            <a:r>
              <a:rPr lang="en-US" sz="1800" dirty="0" smtClean="0">
                <a:solidFill>
                  <a:schemeClr val="tx1"/>
                </a:solidFill>
                <a:latin typeface="Times New Roman" pitchFamily="18" charset="0"/>
                <a:cs typeface="Times New Roman" pitchFamily="18" charset="0"/>
              </a:rPr>
              <a:t>AR 710-2, OPORD 2011-79</a:t>
            </a:r>
          </a:p>
        </p:txBody>
      </p:sp>
      <p:sp>
        <p:nvSpPr>
          <p:cNvPr id="39940" name="Rectangle 3"/>
          <p:cNvSpPr>
            <a:spLocks noGrp="1" noChangeArrowheads="1"/>
          </p:cNvSpPr>
          <p:nvPr>
            <p:ph idx="1"/>
          </p:nvPr>
        </p:nvSpPr>
        <p:spPr>
          <a:xfrm>
            <a:off x="228600" y="1219200"/>
            <a:ext cx="8534400" cy="4419600"/>
          </a:xfrm>
        </p:spPr>
        <p:txBody>
          <a:bodyPr/>
          <a:lstStyle/>
          <a:p>
            <a:pPr lvl="1" eaLnBrk="1" hangingPunct="1">
              <a:buSzPct val="100000"/>
              <a:buFont typeface="Wingdings" pitchFamily="2" charset="2"/>
              <a:buChar char="§"/>
            </a:pPr>
            <a:r>
              <a:rPr lang="en-US" sz="2400" dirty="0" smtClean="0"/>
              <a:t>Property that is no longer utilized but still in serviceable condition and property that is no longer serviceable must be reported as excess.</a:t>
            </a:r>
          </a:p>
          <a:p>
            <a:pPr lvl="1" eaLnBrk="1" hangingPunct="1">
              <a:lnSpc>
                <a:spcPct val="6000"/>
              </a:lnSpc>
              <a:buSzPct val="100000"/>
              <a:buNone/>
            </a:pPr>
            <a:endParaRPr lang="en-US" sz="2400" dirty="0" smtClean="0"/>
          </a:p>
          <a:p>
            <a:pPr lvl="1" eaLnBrk="1" hangingPunct="1">
              <a:buSzPct val="100000"/>
              <a:buFont typeface="Wingdings" pitchFamily="2" charset="2"/>
              <a:buChar char="§"/>
            </a:pPr>
            <a:r>
              <a:rPr lang="en-US" sz="2400" dirty="0" smtClean="0"/>
              <a:t>Serviceable excess should be reported to the DLM Supply Staff (Supply Specialist/Supply Technician) for disposition instructions.</a:t>
            </a:r>
          </a:p>
          <a:p>
            <a:pPr lvl="1" eaLnBrk="1" hangingPunct="1">
              <a:lnSpc>
                <a:spcPct val="6000"/>
              </a:lnSpc>
              <a:buSzPct val="100000"/>
              <a:buNone/>
            </a:pPr>
            <a:endParaRPr lang="en-US" sz="2400" dirty="0" smtClean="0"/>
          </a:p>
          <a:p>
            <a:pPr lvl="1" eaLnBrk="1" hangingPunct="1">
              <a:buSzPct val="100000"/>
              <a:buFont typeface="Wingdings" pitchFamily="2" charset="2"/>
              <a:buChar char="§"/>
            </a:pPr>
            <a:r>
              <a:rPr lang="en-US" sz="2400" dirty="0" smtClean="0"/>
              <a:t>The process of excess turn-in is initiated with an ENG 4900/DA 3161.</a:t>
            </a:r>
          </a:p>
          <a:p>
            <a:pPr lvl="1" eaLnBrk="1" hangingPunct="1">
              <a:lnSpc>
                <a:spcPct val="6000"/>
              </a:lnSpc>
              <a:buSzPct val="100000"/>
              <a:buNone/>
            </a:pPr>
            <a:endParaRPr lang="en-US" sz="2400" dirty="0" smtClean="0"/>
          </a:p>
          <a:p>
            <a:pPr lvl="1">
              <a:buSzPct val="100000"/>
              <a:buFont typeface="Wingdings" pitchFamily="2" charset="2"/>
              <a:buChar char="§"/>
            </a:pPr>
            <a:r>
              <a:rPr lang="en-US" sz="2400" dirty="0" smtClean="0"/>
              <a:t>The physical transfer of excess property should be coordinated with the DPBO/Supply Specialist/Supply Technician</a:t>
            </a:r>
            <a:r>
              <a:rPr lang="en-US" dirty="0" smtClean="0"/>
              <a:t>.</a:t>
            </a:r>
          </a:p>
        </p:txBody>
      </p:sp>
      <p:sp>
        <p:nvSpPr>
          <p:cNvPr id="17410" name="Slide Number Placeholder 3"/>
          <p:cNvSpPr>
            <a:spLocks noGrp="1"/>
          </p:cNvSpPr>
          <p:nvPr>
            <p:ph type="sldNum" sz="quarter" idx="10"/>
          </p:nvPr>
        </p:nvSpPr>
        <p:spPr/>
        <p:txBody>
          <a:bodyPr/>
          <a:lstStyle/>
          <a:p>
            <a:pPr fontAlgn="base">
              <a:spcBef>
                <a:spcPct val="0"/>
              </a:spcBef>
              <a:spcAft>
                <a:spcPct val="0"/>
              </a:spcAft>
              <a:defRPr/>
            </a:pPr>
            <a:fld id="{02334419-7F62-4958-ADE2-A855AE5D43B2}" type="slidenum">
              <a:rPr lang="en-US" smtClean="0"/>
              <a:pPr fontAlgn="base">
                <a:spcBef>
                  <a:spcPct val="0"/>
                </a:spcBef>
                <a:spcAft>
                  <a:spcPct val="0"/>
                </a:spcAft>
                <a:defRPr/>
              </a:pPr>
              <a:t>32</a:t>
            </a:fld>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FF0000"/>
                </a:solidFill>
              </a:rPr>
              <a:t>Forms</a:t>
            </a:r>
            <a:endParaRPr lang="en-US" dirty="0">
              <a:solidFill>
                <a:srgbClr val="FF0000"/>
              </a:solidFill>
            </a:endParaRPr>
          </a:p>
        </p:txBody>
      </p:sp>
      <p:sp>
        <p:nvSpPr>
          <p:cNvPr id="3" name="Content Placeholder 2"/>
          <p:cNvSpPr>
            <a:spLocks noGrp="1"/>
          </p:cNvSpPr>
          <p:nvPr>
            <p:ph idx="1"/>
          </p:nvPr>
        </p:nvSpPr>
        <p:spPr>
          <a:xfrm>
            <a:off x="457200" y="990600"/>
            <a:ext cx="8229600" cy="4267200"/>
          </a:xfrm>
        </p:spPr>
        <p:txBody>
          <a:bodyPr/>
          <a:lstStyle/>
          <a:p>
            <a:r>
              <a:rPr lang="en-US" sz="2200" dirty="0" smtClean="0"/>
              <a:t>DA Form 3161 - Request for Issue or Turn-In</a:t>
            </a:r>
          </a:p>
          <a:p>
            <a:r>
              <a:rPr lang="en-US" sz="2200" dirty="0" smtClean="0"/>
              <a:t>DA Form 2062 - Hand Receipt and Annex</a:t>
            </a:r>
          </a:p>
          <a:p>
            <a:r>
              <a:rPr lang="en-US" sz="2200" dirty="0" smtClean="0"/>
              <a:t>ENG Form 4900 - Property Pass and Loan</a:t>
            </a:r>
          </a:p>
          <a:p>
            <a:r>
              <a:rPr lang="en-US" sz="2200" dirty="0" smtClean="0"/>
              <a:t>DA Form 7531 - Checklist and Tracking Document for Financial Liability</a:t>
            </a:r>
          </a:p>
          <a:p>
            <a:r>
              <a:rPr lang="en-US" sz="2200" dirty="0" smtClean="0"/>
              <a:t>DD Form 362 - Statement of Charges Cash Collection Voucher</a:t>
            </a:r>
          </a:p>
          <a:p>
            <a:r>
              <a:rPr lang="en-US" sz="2200" dirty="0" smtClean="0"/>
              <a:t>DD Form 200 - Financial Liability Investigation of Property Loss (FLIPL)</a:t>
            </a:r>
          </a:p>
          <a:p>
            <a:r>
              <a:rPr lang="en-US" sz="2200" dirty="0" smtClean="0"/>
              <a:t>DA Form 1687 - Delegation of Authority (Signature Card).</a:t>
            </a:r>
          </a:p>
          <a:p>
            <a:r>
              <a:rPr lang="en-US" sz="2400" dirty="0" smtClean="0"/>
              <a:t>DA 4949 Administration Adjustment Report (AAR)</a:t>
            </a:r>
          </a:p>
          <a:p>
            <a:r>
              <a:rPr lang="en-US" sz="2400" dirty="0" smtClean="0"/>
              <a:t>DA 2064 Document Register for Supply Actions.</a:t>
            </a:r>
          </a:p>
          <a:p>
            <a:endParaRPr lang="en-US" sz="2200" dirty="0" smtClean="0"/>
          </a:p>
        </p:txBody>
      </p:sp>
      <p:sp>
        <p:nvSpPr>
          <p:cNvPr id="5" name="Slide Number Placeholder 4"/>
          <p:cNvSpPr>
            <a:spLocks noGrp="1"/>
          </p:cNvSpPr>
          <p:nvPr>
            <p:ph type="sldNum" sz="quarter" idx="10"/>
          </p:nvPr>
        </p:nvSpPr>
        <p:spPr/>
        <p:txBody>
          <a:bodyPr/>
          <a:lstStyle/>
          <a:p>
            <a:pPr>
              <a:defRPr/>
            </a:pPr>
            <a:fld id="{859ED846-BEC0-49F0-A317-1601D0941156}" type="slidenum">
              <a:rPr lang="en-US" smtClean="0"/>
              <a:pPr>
                <a:defRPr/>
              </a:pPr>
              <a:t>33</a:t>
            </a:fld>
            <a:endParaRPr lang="en-US" dirty="0"/>
          </a:p>
        </p:txBody>
      </p:sp>
      <p:sp>
        <p:nvSpPr>
          <p:cNvPr id="6" name="TextBox 5"/>
          <p:cNvSpPr txBox="1"/>
          <p:nvPr/>
        </p:nvSpPr>
        <p:spPr>
          <a:xfrm>
            <a:off x="1828800" y="5574268"/>
            <a:ext cx="5486400" cy="369332"/>
          </a:xfrm>
          <a:prstGeom prst="rect">
            <a:avLst/>
          </a:prstGeom>
          <a:noFill/>
        </p:spPr>
        <p:txBody>
          <a:bodyPr wrap="square" rtlCol="0">
            <a:spAutoFit/>
          </a:bodyPr>
          <a:lstStyle/>
          <a:p>
            <a:pPr algn="ctr"/>
            <a:r>
              <a:rPr lang="en-US" dirty="0" smtClean="0">
                <a:hlinkClick r:id="rId3"/>
              </a:rPr>
              <a:t>ARMY PUBS and FORMS WEBSITE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1981200"/>
            <a:ext cx="8229600" cy="1143000"/>
          </a:xfrm>
        </p:spPr>
        <p:txBody>
          <a:bodyPr/>
          <a:lstStyle/>
          <a:p>
            <a:pPr eaLnBrk="1" hangingPunct="1"/>
            <a:r>
              <a:rPr lang="en-US" sz="4000" dirty="0" smtClean="0">
                <a:solidFill>
                  <a:srgbClr val="FF0000"/>
                </a:solidFill>
                <a:cs typeface="Arial" charset="0"/>
              </a:rPr>
              <a:t/>
            </a:r>
            <a:br>
              <a:rPr lang="en-US" sz="4000" dirty="0" smtClean="0">
                <a:solidFill>
                  <a:srgbClr val="FF0000"/>
                </a:solidFill>
                <a:cs typeface="Arial" charset="0"/>
              </a:rPr>
            </a:br>
            <a:r>
              <a:rPr lang="en-US" sz="4000" dirty="0" smtClean="0">
                <a:solidFill>
                  <a:srgbClr val="FF0000"/>
                </a:solidFill>
                <a:cs typeface="Arial" charset="0"/>
              </a:rPr>
              <a:t/>
            </a:r>
            <a:br>
              <a:rPr lang="en-US" sz="4000" dirty="0" smtClean="0">
                <a:solidFill>
                  <a:srgbClr val="FF0000"/>
                </a:solidFill>
                <a:cs typeface="Arial" charset="0"/>
              </a:rPr>
            </a:br>
            <a:r>
              <a:rPr lang="en-US" sz="4000" dirty="0" smtClean="0">
                <a:solidFill>
                  <a:srgbClr val="FF0000"/>
                </a:solidFill>
                <a:cs typeface="Arial" charset="0"/>
              </a:rPr>
              <a:t/>
            </a:r>
            <a:br>
              <a:rPr lang="en-US" sz="4000" dirty="0" smtClean="0">
                <a:solidFill>
                  <a:srgbClr val="FF0000"/>
                </a:solidFill>
                <a:cs typeface="Arial" charset="0"/>
              </a:rPr>
            </a:br>
            <a:r>
              <a:rPr lang="en-US" sz="4000" dirty="0" smtClean="0">
                <a:solidFill>
                  <a:srgbClr val="FF0000"/>
                </a:solidFill>
                <a:cs typeface="Arial" charset="0"/>
              </a:rPr>
              <a:t/>
            </a:r>
            <a:br>
              <a:rPr lang="en-US" sz="4000" dirty="0" smtClean="0">
                <a:solidFill>
                  <a:srgbClr val="FF0000"/>
                </a:solidFill>
                <a:cs typeface="Arial" charset="0"/>
              </a:rPr>
            </a:br>
            <a:r>
              <a:rPr lang="en-US" sz="4000" dirty="0" smtClean="0">
                <a:solidFill>
                  <a:srgbClr val="FF0000"/>
                </a:solidFill>
                <a:cs typeface="Arial" charset="0"/>
              </a:rPr>
              <a:t>CONGRATULATIONS! </a:t>
            </a:r>
            <a:r>
              <a:rPr lang="en-US" sz="4000" dirty="0" smtClean="0">
                <a:solidFill>
                  <a:schemeClr val="tx1"/>
                </a:solidFill>
                <a:cs typeface="Arial" charset="0"/>
              </a:rPr>
              <a:t>You have completed the ULA Hand Receipt Holders Training!</a:t>
            </a:r>
            <a:br>
              <a:rPr lang="en-US" sz="4000" dirty="0" smtClean="0">
                <a:solidFill>
                  <a:schemeClr val="tx1"/>
                </a:solidFill>
                <a:cs typeface="Arial" charset="0"/>
              </a:rPr>
            </a:br>
            <a:r>
              <a:rPr lang="en-US" sz="3600" dirty="0" smtClean="0">
                <a:solidFill>
                  <a:schemeClr val="tx1"/>
                </a:solidFill>
                <a:cs typeface="Arial" charset="0"/>
              </a:rPr>
              <a:t>Click on the ESC Button to revert to Normal view, then click on the next slide to add your name to the Certificate.</a:t>
            </a:r>
            <a:r>
              <a:rPr lang="en-US" sz="4000" dirty="0" smtClean="0">
                <a:solidFill>
                  <a:srgbClr val="FF0000"/>
                </a:solidFill>
                <a:cs typeface="Arial" charset="0"/>
              </a:rPr>
              <a:t/>
            </a:r>
            <a:br>
              <a:rPr lang="en-US" sz="4000" dirty="0" smtClean="0">
                <a:solidFill>
                  <a:srgbClr val="FF0000"/>
                </a:solidFill>
                <a:cs typeface="Arial" charset="0"/>
              </a:rPr>
            </a:br>
            <a:r>
              <a:rPr lang="en-US" sz="4000" dirty="0" smtClean="0">
                <a:solidFill>
                  <a:srgbClr val="FF0000"/>
                </a:solidFill>
                <a:cs typeface="Arial" charset="0"/>
              </a:rPr>
              <a:t/>
            </a:r>
            <a:br>
              <a:rPr lang="en-US" sz="4000" dirty="0" smtClean="0">
                <a:solidFill>
                  <a:srgbClr val="FF0000"/>
                </a:solidFill>
                <a:cs typeface="Arial" charset="0"/>
              </a:rPr>
            </a:br>
            <a:endParaRPr lang="en-US" sz="4000" i="1" dirty="0" smtClean="0">
              <a:solidFill>
                <a:schemeClr val="tx1"/>
              </a:solidFill>
              <a:cs typeface="Arial" charset="0"/>
            </a:endParaRPr>
          </a:p>
        </p:txBody>
      </p:sp>
      <p:sp>
        <p:nvSpPr>
          <p:cNvPr id="17410" name="Slide Number Placeholder 3"/>
          <p:cNvSpPr>
            <a:spLocks noGrp="1"/>
          </p:cNvSpPr>
          <p:nvPr>
            <p:ph type="sldNum" sz="quarter" idx="10"/>
          </p:nvPr>
        </p:nvSpPr>
        <p:spPr/>
        <p:txBody>
          <a:bodyPr/>
          <a:lstStyle/>
          <a:p>
            <a:pPr fontAlgn="base">
              <a:spcBef>
                <a:spcPct val="0"/>
              </a:spcBef>
              <a:spcAft>
                <a:spcPct val="0"/>
              </a:spcAft>
              <a:defRPr/>
            </a:pPr>
            <a:fld id="{971577DF-0492-4650-BA45-DF4D9B9B167B}" type="slidenum">
              <a:rPr lang="en-US" smtClean="0"/>
              <a:pPr fontAlgn="base">
                <a:spcBef>
                  <a:spcPct val="0"/>
                </a:spcBef>
                <a:spcAft>
                  <a:spcPct val="0"/>
                </a:spcAft>
                <a:defRPr/>
              </a:pPr>
              <a:t>34</a:t>
            </a:fld>
            <a:endParaRPr lang="en-US" dirty="0" smtClean="0"/>
          </a:p>
        </p:txBody>
      </p:sp>
      <p:pic>
        <p:nvPicPr>
          <p:cNvPr id="40965" name="Picture 4" descr="ULA-Logo.jpg"/>
          <p:cNvPicPr>
            <a:picLocks noChangeAspect="1"/>
          </p:cNvPicPr>
          <p:nvPr/>
        </p:nvPicPr>
        <p:blipFill>
          <a:blip r:embed="rId2" cstate="print"/>
          <a:srcRect/>
          <a:stretch>
            <a:fillRect/>
          </a:stretch>
        </p:blipFill>
        <p:spPr bwMode="auto">
          <a:xfrm>
            <a:off x="415925" y="5562600"/>
            <a:ext cx="650875" cy="658813"/>
          </a:xfrm>
          <a:prstGeom prst="rect">
            <a:avLst/>
          </a:prstGeom>
          <a:noFill/>
          <a:ln w="9525">
            <a:noFill/>
            <a:miter lim="800000"/>
            <a:headEnd/>
            <a:tailEnd/>
          </a:ln>
        </p:spPr>
      </p:pic>
      <p:sp>
        <p:nvSpPr>
          <p:cNvPr id="5" name="Rectangle 2"/>
          <p:cNvSpPr txBox="1">
            <a:spLocks noChangeArrowheads="1"/>
          </p:cNvSpPr>
          <p:nvPr/>
        </p:nvSpPr>
        <p:spPr bwMode="auto">
          <a:xfrm>
            <a:off x="609600" y="441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1" u="none" strike="noStrike" kern="0" cap="none" spc="0" normalizeH="0" baseline="0" noProof="0" dirty="0" smtClean="0">
              <a:ln>
                <a:noFill/>
              </a:ln>
              <a:solidFill>
                <a:schemeClr val="tx1"/>
              </a:solidFill>
              <a:effectLst/>
              <a:uLnTx/>
              <a:uFillTx/>
              <a:latin typeface="+mj-lt"/>
              <a:ea typeface="+mj-ea"/>
              <a:cs typeface="Arial" charset="0"/>
            </a:endParaRPr>
          </a:p>
        </p:txBody>
      </p:sp>
    </p:spTree>
  </p:cSld>
  <p:clrMapOvr>
    <a:masterClrMapping/>
  </p:clrMapOvr>
  <p:transition>
    <p:wipe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ony's SIGnature.bmp"/>
          <p:cNvPicPr>
            <a:picLocks noChangeAspect="1"/>
          </p:cNvPicPr>
          <p:nvPr/>
        </p:nvPicPr>
        <p:blipFill>
          <a:blip r:embed="rId3" cstate="print">
            <a:lum/>
          </a:blip>
          <a:stretch>
            <a:fillRect/>
          </a:stretch>
        </p:blipFill>
        <p:spPr>
          <a:xfrm>
            <a:off x="3124200" y="5172417"/>
            <a:ext cx="2876550" cy="623252"/>
          </a:xfrm>
          <a:prstGeom prst="rect">
            <a:avLst/>
          </a:prstGeom>
        </p:spPr>
      </p:pic>
      <p:sp>
        <p:nvSpPr>
          <p:cNvPr id="17410" name="Slide Number Placeholder 3"/>
          <p:cNvSpPr>
            <a:spLocks noGrp="1"/>
          </p:cNvSpPr>
          <p:nvPr>
            <p:ph type="sldNum" sz="quarter" idx="10"/>
          </p:nvPr>
        </p:nvSpPr>
        <p:spPr/>
        <p:txBody>
          <a:bodyPr/>
          <a:lstStyle/>
          <a:p>
            <a:pPr fontAlgn="base">
              <a:spcBef>
                <a:spcPct val="0"/>
              </a:spcBef>
              <a:spcAft>
                <a:spcPct val="0"/>
              </a:spcAft>
              <a:defRPr/>
            </a:pPr>
            <a:fld id="{971577DF-0492-4650-BA45-DF4D9B9B167B}" type="slidenum">
              <a:rPr lang="en-US" smtClean="0"/>
              <a:pPr fontAlgn="base">
                <a:spcBef>
                  <a:spcPct val="0"/>
                </a:spcBef>
                <a:spcAft>
                  <a:spcPct val="0"/>
                </a:spcAft>
                <a:defRPr/>
              </a:pPr>
              <a:t>35</a:t>
            </a:fld>
            <a:endParaRPr lang="en-US" dirty="0" smtClean="0"/>
          </a:p>
        </p:txBody>
      </p:sp>
      <p:pic>
        <p:nvPicPr>
          <p:cNvPr id="40965" name="Picture 4" descr="ULA-Logo.jpg"/>
          <p:cNvPicPr>
            <a:picLocks noChangeAspect="1"/>
          </p:cNvPicPr>
          <p:nvPr/>
        </p:nvPicPr>
        <p:blipFill>
          <a:blip r:embed="rId4" cstate="print"/>
          <a:srcRect/>
          <a:stretch>
            <a:fillRect/>
          </a:stretch>
        </p:blipFill>
        <p:spPr bwMode="auto">
          <a:xfrm>
            <a:off x="415925" y="5562600"/>
            <a:ext cx="650875" cy="658813"/>
          </a:xfrm>
          <a:prstGeom prst="rect">
            <a:avLst/>
          </a:prstGeom>
          <a:noFill/>
          <a:ln w="9525">
            <a:noFill/>
            <a:miter lim="800000"/>
            <a:headEnd/>
            <a:tailEnd/>
          </a:ln>
        </p:spPr>
      </p:pic>
      <p:sp>
        <p:nvSpPr>
          <p:cNvPr id="1040" name="Rectangle 16"/>
          <p:cNvSpPr>
            <a:spLocks noChangeArrowheads="1"/>
          </p:cNvSpPr>
          <p:nvPr/>
        </p:nvSpPr>
        <p:spPr bwMode="auto">
          <a:xfrm>
            <a:off x="-650099" y="-234400"/>
            <a:ext cx="10444201" cy="7793860"/>
          </a:xfrm>
          <a:prstGeom prst="rect">
            <a:avLst/>
          </a:prstGeom>
          <a:noFill/>
          <a:ln w="9525">
            <a:noFill/>
            <a:miter lim="800000"/>
            <a:headEnd/>
            <a:tailEnd/>
          </a:ln>
          <a:effectLst/>
        </p:spPr>
        <p:txBody>
          <a:bodyPr vert="horz" wrap="square" lIns="914112" tIns="914112" rIns="914112" bIns="914112"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000000"/>
                </a:solidFill>
                <a:effectLst/>
                <a:latin typeface="Arial" pitchFamily="34" charset="0"/>
                <a:ea typeface="Times New Roman" pitchFamily="18" charset="0"/>
                <a:cs typeface="Cambria" pitchFamily="18" charset="0"/>
              </a:rPr>
              <a:t>USACE LOGISTICS ACTIVITY</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1200" b="0" i="0" u="none" strike="noStrike" cap="none" normalizeH="0" baseline="0" dirty="0" smtClean="0">
                <a:ln>
                  <a:noFill/>
                </a:ln>
                <a:solidFill>
                  <a:schemeClr val="tx1"/>
                </a:solidFill>
                <a:effectLst/>
                <a:latin typeface="Arial" pitchFamily="34" charset="0"/>
                <a:ea typeface="Times New Roman" pitchFamily="18" charset="0"/>
              </a:rPr>
            </a:br>
            <a:r>
              <a:rPr kumimoji="0" lang="en-US" sz="4000" b="0" i="1" u="none" strike="noStrike" cap="none" normalizeH="0" baseline="0" dirty="0" smtClean="0">
                <a:ln>
                  <a:noFill/>
                </a:ln>
                <a:solidFill>
                  <a:srgbClr val="000000"/>
                </a:solidFill>
                <a:effectLst/>
                <a:latin typeface="Arial" pitchFamily="34" charset="0"/>
                <a:ea typeface="Times New Roman" pitchFamily="18" charset="0"/>
                <a:cs typeface="Cambria" pitchFamily="18" charset="0"/>
              </a:rPr>
              <a:t>Certificate of Training</a:t>
            </a:r>
            <a:endParaRPr kumimoji="0" lang="en-US" sz="4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1200" b="0" i="0" u="none" strike="noStrike" cap="none" normalizeH="0" baseline="0" dirty="0" smtClean="0">
                <a:ln>
                  <a:noFill/>
                </a:ln>
                <a:solidFill>
                  <a:schemeClr val="tx1"/>
                </a:solidFill>
                <a:effectLst/>
                <a:latin typeface="Arial" pitchFamily="34" charset="0"/>
                <a:ea typeface="Times New Roman" pitchFamily="18" charset="0"/>
              </a:rPr>
            </a:br>
            <a:endParaRPr kumimoji="0" lang="en-U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Cambria" pitchFamily="18" charset="0"/>
              </a:rPr>
              <a:t>Presented to</a:t>
            </a:r>
            <a:endParaRPr kumimoji="0" lang="en-US" sz="1800" b="0" i="0" u="none" strike="noStrike" cap="none" normalizeH="0" baseline="0" dirty="0" smtClean="0">
              <a:ln>
                <a:noFill/>
              </a:ln>
              <a:solidFill>
                <a:srgbClr val="000000"/>
              </a:solidFill>
              <a:effectLst/>
              <a:latin typeface="Arial" pitchFamily="34" charset="0"/>
              <a:cs typeface="Cambria"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5000" b="0" i="0" u="none" strike="noStrike" cap="none" normalizeH="0" baseline="0" dirty="0" smtClean="0">
                <a:ln>
                  <a:noFill/>
                </a:ln>
                <a:solidFill>
                  <a:srgbClr val="000000"/>
                </a:solidFill>
                <a:effectLst/>
                <a:latin typeface="Arial" pitchFamily="34" charset="0"/>
                <a:cs typeface="French Script MT" pitchFamily="66" charset="0"/>
              </a:rPr>
              <a:t>Click here and add Name </a:t>
            </a:r>
          </a:p>
          <a:p>
            <a:pPr marL="0" marR="0" lvl="0" indent="0" algn="ctr" defTabSz="914400" rtl="0" eaLnBrk="0" fontAlgn="base" latinLnBrk="0" hangingPunct="0">
              <a:lnSpc>
                <a:spcPct val="25000"/>
              </a:lnSpc>
              <a:spcBef>
                <a:spcPct val="0"/>
              </a:spcBef>
              <a:spcAft>
                <a:spcPct val="0"/>
              </a:spcAft>
              <a:buClrTx/>
              <a:buSzTx/>
              <a:buFontTx/>
              <a:buNone/>
              <a:tabLst/>
            </a:pPr>
            <a:endParaRPr kumimoji="0" lang="en-US" sz="5000" b="0" i="0" u="none" strike="noStrike" cap="none" normalizeH="0" baseline="0" dirty="0" smtClean="0">
              <a:ln>
                <a:noFill/>
              </a:ln>
              <a:solidFill>
                <a:srgbClr val="000000"/>
              </a:solidFill>
              <a:effectLst/>
              <a:latin typeface="Arial" pitchFamily="34" charset="0"/>
              <a:cs typeface="French Script MT"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rgbClr val="000000"/>
                </a:solidFill>
                <a:effectLst/>
                <a:latin typeface="Arial" pitchFamily="34" charset="0"/>
                <a:cs typeface="French Script MT" pitchFamily="66" charset="0"/>
              </a:rPr>
              <a:t>For Successful Completion</a:t>
            </a:r>
            <a:r>
              <a:rPr kumimoji="0" lang="en-US" sz="1600" b="0" i="1" u="none" strike="noStrike" cap="none" normalizeH="0" dirty="0" smtClean="0">
                <a:ln>
                  <a:noFill/>
                </a:ln>
                <a:solidFill>
                  <a:srgbClr val="000000"/>
                </a:solidFill>
                <a:effectLst/>
                <a:latin typeface="Arial" pitchFamily="34" charset="0"/>
                <a:cs typeface="French Script MT" pitchFamily="66" charset="0"/>
              </a:rPr>
              <a:t> of the</a:t>
            </a:r>
            <a:endParaRPr kumimoji="0" lang="en-US" sz="1600" b="0" i="1" u="none" strike="noStrike" cap="none" normalizeH="0" baseline="0" dirty="0" smtClean="0">
              <a:ln>
                <a:noFill/>
              </a:ln>
              <a:solidFill>
                <a:srgbClr val="000000"/>
              </a:solidFill>
              <a:effectLst/>
              <a:latin typeface="Arial" pitchFamily="34" charset="0"/>
              <a:cs typeface="French Script MT" pitchFamily="66" charset="0"/>
            </a:endParaRPr>
          </a:p>
          <a:p>
            <a:pPr algn="ctr" eaLnBrk="0" hangingPunct="0"/>
            <a:r>
              <a:rPr lang="en-US" sz="2400" b="1" dirty="0" smtClean="0">
                <a:solidFill>
                  <a:srgbClr val="CC0000"/>
                </a:solidFill>
                <a:latin typeface="Arial" pitchFamily="34" charset="0"/>
                <a:ea typeface="Times New Roman" pitchFamily="18" charset="0"/>
                <a:cs typeface="Cambria" pitchFamily="18" charset="0"/>
              </a:rPr>
              <a:t>SMD Training for Hand Receipt Holders</a:t>
            </a:r>
            <a:endParaRPr lang="en-US" sz="2400" dirty="0" smtClean="0">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Cambria"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8 October 2014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1200" b="0" i="0" u="none" strike="noStrike" cap="none" normalizeH="0" baseline="0" dirty="0" smtClean="0">
                <a:ln>
                  <a:noFill/>
                </a:ln>
                <a:solidFill>
                  <a:schemeClr val="tx1"/>
                </a:solidFill>
                <a:effectLst/>
                <a:latin typeface="Arial" pitchFamily="34" charset="0"/>
                <a:ea typeface="Times New Roman" pitchFamily="18" charset="0"/>
              </a:rPr>
            </a:br>
            <a:endParaRPr kumimoji="0" lang="en-U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1200" b="0" i="0" u="none" strike="noStrike" cap="none" normalizeH="0" baseline="0" dirty="0" smtClean="0">
                <a:ln>
                  <a:noFill/>
                </a:ln>
                <a:solidFill>
                  <a:schemeClr val="tx1"/>
                </a:solidFill>
                <a:effectLst/>
                <a:latin typeface="Arial" pitchFamily="34" charset="0"/>
                <a:ea typeface="Times New Roman" pitchFamily="18" charset="0"/>
              </a:rPr>
            </a:br>
            <a:endParaRPr kumimoji="0" lang="en-U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1200" b="0" i="0" u="none" strike="noStrike" cap="none" normalizeH="0" baseline="0" dirty="0" smtClean="0">
                <a:ln>
                  <a:noFill/>
                </a:ln>
                <a:solidFill>
                  <a:schemeClr val="tx1"/>
                </a:solidFill>
                <a:effectLst/>
                <a:latin typeface="Arial" pitchFamily="34" charset="0"/>
                <a:ea typeface="Times New Roman" pitchFamily="18" charset="0"/>
              </a:rPr>
            </a:br>
            <a:endParaRPr kumimoji="0" lang="en-U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1200" b="0" i="0" u="none" strike="noStrike" cap="none" normalizeH="0" baseline="0" dirty="0" smtClean="0">
                <a:ln>
                  <a:noFill/>
                </a:ln>
                <a:solidFill>
                  <a:schemeClr val="tx1"/>
                </a:solidFill>
                <a:effectLst/>
                <a:latin typeface="Arial" pitchFamily="34" charset="0"/>
                <a:ea typeface="Times New Roman" pitchFamily="18" charset="0"/>
              </a:rPr>
            </a:br>
            <a:endParaRPr kumimoji="0" lang="en-U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1200" b="0" i="0" u="none" strike="noStrike" cap="none" normalizeH="0" baseline="0" dirty="0" smtClean="0">
                <a:ln>
                  <a:noFill/>
                </a:ln>
                <a:solidFill>
                  <a:schemeClr val="tx1"/>
                </a:solidFill>
                <a:effectLst/>
                <a:latin typeface="Arial" pitchFamily="34" charset="0"/>
                <a:ea typeface="Times New Roman" pitchFamily="18" charset="0"/>
              </a:rPr>
            </a:br>
            <a:endParaRPr kumimoji="0" lang="en-US" sz="900" b="0" i="0" u="none" strike="noStrike" cap="none" normalizeH="0" baseline="0" dirty="0" smtClean="0">
              <a:ln>
                <a:noFill/>
              </a:ln>
              <a:solidFill>
                <a:schemeClr val="tx1"/>
              </a:solidFill>
              <a:effectLst/>
              <a:latin typeface="Arial" pitchFamily="34" charset="0"/>
            </a:endParaRPr>
          </a:p>
        </p:txBody>
      </p:sp>
      <p:sp>
        <p:nvSpPr>
          <p:cNvPr id="5" name="TextBox 4"/>
          <p:cNvSpPr txBox="1"/>
          <p:nvPr/>
        </p:nvSpPr>
        <p:spPr>
          <a:xfrm>
            <a:off x="2743200" y="5715000"/>
            <a:ext cx="3657600" cy="523220"/>
          </a:xfrm>
          <a:prstGeom prst="rect">
            <a:avLst/>
          </a:prstGeom>
          <a:noFill/>
        </p:spPr>
        <p:txBody>
          <a:bodyPr wrap="square" rtlCol="0">
            <a:spAutoFit/>
          </a:bodyPr>
          <a:lstStyle/>
          <a:p>
            <a:r>
              <a:rPr lang="en-US" sz="1400" dirty="0" smtClean="0"/>
              <a:t>Antonio A. Zapata</a:t>
            </a:r>
          </a:p>
          <a:p>
            <a:r>
              <a:rPr lang="en-US" sz="1400" dirty="0" smtClean="0"/>
              <a:t>Chief, Supply and Maintenance Division</a:t>
            </a:r>
            <a:endParaRPr lang="en-US" sz="1400" dirty="0"/>
          </a:p>
        </p:txBody>
      </p:sp>
      <p:cxnSp>
        <p:nvCxnSpPr>
          <p:cNvPr id="7" name="Straight Connector 6"/>
          <p:cNvCxnSpPr/>
          <p:nvPr/>
        </p:nvCxnSpPr>
        <p:spPr>
          <a:xfrm>
            <a:off x="2743200" y="5715000"/>
            <a:ext cx="365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38600" y="3124200"/>
            <a:ext cx="762000" cy="369332"/>
          </a:xfrm>
          <a:prstGeom prst="rect">
            <a:avLst/>
          </a:prstGeom>
          <a:noFill/>
        </p:spPr>
        <p:txBody>
          <a:bodyPr wrap="square" rtlCol="0">
            <a:spAutoFit/>
          </a:bodyPr>
          <a:lstStyle/>
          <a:p>
            <a:endParaRPr lang="en-US" dirty="0"/>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07B60E7F-97F3-4FE2-92EE-F5D5C49CD82B}" type="slidenum">
              <a:rPr lang="en-US" smtClean="0"/>
              <a:pPr>
                <a:defRPr/>
              </a:pPr>
              <a:t>4</a:t>
            </a:fld>
            <a:endParaRPr lang="en-US" dirty="0"/>
          </a:p>
        </p:txBody>
      </p:sp>
      <p:sp>
        <p:nvSpPr>
          <p:cNvPr id="7170" name="Title 1"/>
          <p:cNvSpPr>
            <a:spLocks noGrp="1"/>
          </p:cNvSpPr>
          <p:nvPr>
            <p:ph type="title" idx="4294967295"/>
          </p:nvPr>
        </p:nvSpPr>
        <p:spPr>
          <a:xfrm>
            <a:off x="0" y="-228600"/>
            <a:ext cx="8229600" cy="1143000"/>
          </a:xfrm>
        </p:spPr>
        <p:txBody>
          <a:bodyPr/>
          <a:lstStyle/>
          <a:p>
            <a:pPr eaLnBrk="1" hangingPunct="1"/>
            <a:r>
              <a:rPr lang="en-US" dirty="0" smtClean="0">
                <a:solidFill>
                  <a:srgbClr val="FF0000"/>
                </a:solidFill>
              </a:rPr>
              <a:t>Agenda</a:t>
            </a:r>
          </a:p>
        </p:txBody>
      </p:sp>
      <p:sp>
        <p:nvSpPr>
          <p:cNvPr id="7171" name="Content Placeholder 2"/>
          <p:cNvSpPr>
            <a:spLocks noGrp="1"/>
          </p:cNvSpPr>
          <p:nvPr>
            <p:ph idx="4294967295"/>
          </p:nvPr>
        </p:nvSpPr>
        <p:spPr>
          <a:xfrm>
            <a:off x="685800" y="838200"/>
            <a:ext cx="7848600" cy="4525963"/>
          </a:xfrm>
          <a:prstGeom prst="rect">
            <a:avLst/>
          </a:prstGeom>
        </p:spPr>
        <p:txBody>
          <a:bodyPr/>
          <a:lstStyle/>
          <a:p>
            <a:pPr marL="677863" eaLnBrk="1" hangingPunct="1"/>
            <a:r>
              <a:rPr lang="en-US" sz="2400" dirty="0" smtClean="0">
                <a:hlinkClick r:id="rId3" action="ppaction://hlinksldjump"/>
              </a:rPr>
              <a:t>Terms/Acronyms</a:t>
            </a:r>
            <a:endParaRPr lang="en-US" sz="2400" dirty="0" smtClean="0"/>
          </a:p>
          <a:p>
            <a:pPr marL="677863" eaLnBrk="1" hangingPunct="1"/>
            <a:r>
              <a:rPr lang="en-US" sz="2400" dirty="0" smtClean="0">
                <a:hlinkClick r:id="" action="ppaction://noaction"/>
              </a:rPr>
              <a:t>Non-Expendable</a:t>
            </a:r>
            <a:r>
              <a:rPr lang="en-US" sz="2400" dirty="0" smtClean="0"/>
              <a:t> vs. </a:t>
            </a:r>
            <a:r>
              <a:rPr lang="en-US" sz="2400" dirty="0" err="1" smtClean="0">
                <a:hlinkClick r:id="" action="ppaction://noaction"/>
              </a:rPr>
              <a:t>Pilferable</a:t>
            </a:r>
            <a:r>
              <a:rPr lang="en-US" sz="2400" dirty="0" smtClean="0">
                <a:hlinkClick r:id="" action="ppaction://noaction"/>
              </a:rPr>
              <a:t> </a:t>
            </a:r>
            <a:r>
              <a:rPr lang="en-US" sz="2400" dirty="0" smtClean="0"/>
              <a:t>vs. </a:t>
            </a:r>
            <a:r>
              <a:rPr lang="en-US" sz="2400" u="sng" dirty="0" smtClean="0">
                <a:solidFill>
                  <a:schemeClr val="accent1">
                    <a:lumMod val="50000"/>
                  </a:schemeClr>
                </a:solidFill>
              </a:rPr>
              <a:t>Durable Property</a:t>
            </a:r>
          </a:p>
          <a:p>
            <a:pPr marL="677863" eaLnBrk="1" hangingPunct="1"/>
            <a:r>
              <a:rPr lang="en-US" sz="2400" dirty="0" smtClean="0">
                <a:hlinkClick r:id="" action="ppaction://noaction"/>
              </a:rPr>
              <a:t>Hand Receipt Holder Responsibilities</a:t>
            </a:r>
            <a:endParaRPr lang="en-US" sz="2400" dirty="0" smtClean="0"/>
          </a:p>
          <a:p>
            <a:pPr marL="677863" eaLnBrk="1" hangingPunct="1"/>
            <a:r>
              <a:rPr lang="en-US" sz="2400" dirty="0" smtClean="0">
                <a:hlinkClick r:id="rId4" action="ppaction://hlinksldjump"/>
              </a:rPr>
              <a:t>Sub-Hand Receipt Holder Responsibilities</a:t>
            </a:r>
            <a:endParaRPr lang="en-US" sz="2400" dirty="0" smtClean="0"/>
          </a:p>
          <a:p>
            <a:pPr marL="677863" eaLnBrk="1" hangingPunct="1"/>
            <a:r>
              <a:rPr lang="en-US" sz="2400" dirty="0" smtClean="0">
                <a:hlinkClick r:id="rId5" action="ppaction://hlinksldjump"/>
              </a:rPr>
              <a:t>Property Transfer</a:t>
            </a:r>
            <a:endParaRPr lang="en-US" sz="2400" dirty="0" smtClean="0"/>
          </a:p>
          <a:p>
            <a:pPr marL="677863" eaLnBrk="1" hangingPunct="1"/>
            <a:r>
              <a:rPr lang="en-US" sz="2400" dirty="0" smtClean="0">
                <a:hlinkClick r:id="rId6" action="ppaction://hlinksldjump"/>
              </a:rPr>
              <a:t>Property Loans</a:t>
            </a:r>
            <a:endParaRPr lang="en-US" sz="2400" dirty="0" smtClean="0"/>
          </a:p>
          <a:p>
            <a:pPr marL="677863" eaLnBrk="1" hangingPunct="1"/>
            <a:r>
              <a:rPr lang="en-US" sz="2400" dirty="0" smtClean="0">
                <a:hlinkClick r:id="rId7" action="ppaction://hlinksldjump"/>
              </a:rPr>
              <a:t>Property </a:t>
            </a:r>
            <a:r>
              <a:rPr lang="en-US" sz="2400" u="sng" dirty="0" smtClean="0">
                <a:solidFill>
                  <a:schemeClr val="accent1">
                    <a:lumMod val="50000"/>
                  </a:schemeClr>
                </a:solidFill>
                <a:hlinkClick r:id="rId7" action="ppaction://hlinksldjump"/>
              </a:rPr>
              <a:t>Los</a:t>
            </a:r>
            <a:r>
              <a:rPr lang="en-US" sz="2400" u="sng" dirty="0" smtClean="0">
                <a:solidFill>
                  <a:schemeClr val="accent1">
                    <a:lumMod val="50000"/>
                  </a:schemeClr>
                </a:solidFill>
              </a:rPr>
              <a:t>s, Damaged, or Destroyed</a:t>
            </a:r>
          </a:p>
          <a:p>
            <a:pPr marL="677863" eaLnBrk="1" hangingPunct="1"/>
            <a:r>
              <a:rPr lang="en-US" sz="2400" dirty="0" smtClean="0">
                <a:hlinkClick r:id="rId8" action="ppaction://hlinksldjump"/>
              </a:rPr>
              <a:t>Inventory</a:t>
            </a:r>
            <a:endParaRPr lang="en-US" sz="2400" dirty="0" smtClean="0"/>
          </a:p>
          <a:p>
            <a:pPr marL="677863" eaLnBrk="1" hangingPunct="1"/>
            <a:r>
              <a:rPr lang="en-US" sz="2400" dirty="0" smtClean="0">
                <a:hlinkClick r:id="rId9" action="ppaction://hlinksldjump"/>
              </a:rPr>
              <a:t>Excess</a:t>
            </a:r>
            <a:endParaRPr lang="en-US" sz="2400" dirty="0" smtClean="0"/>
          </a:p>
          <a:p>
            <a:pPr marL="677863" eaLnBrk="1" hangingPunct="1"/>
            <a:r>
              <a:rPr lang="en-US" sz="2400" dirty="0" smtClean="0">
                <a:hlinkClick r:id="rId10" action="ppaction://hlinksldjump"/>
              </a:rPr>
              <a:t>DRMS/GSA Acquisitions</a:t>
            </a:r>
            <a:endParaRPr lang="en-US" sz="2400" dirty="0" smtClean="0"/>
          </a:p>
          <a:p>
            <a:pPr eaLnBrk="1" hangingPunct="1"/>
            <a:endParaRPr lang="en-US" sz="3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7B60E7F-97F3-4FE2-92EE-F5D5C49CD82B}" type="slidenum">
              <a:rPr lang="en-US" smtClean="0"/>
              <a:pPr>
                <a:defRPr/>
              </a:pPr>
              <a:t>5</a:t>
            </a:fld>
            <a:endParaRPr lang="en-US" dirty="0"/>
          </a:p>
        </p:txBody>
      </p:sp>
      <p:sp>
        <p:nvSpPr>
          <p:cNvPr id="8194" name="Rectangle 4"/>
          <p:cNvSpPr>
            <a:spLocks noGrp="1" noChangeArrowheads="1"/>
          </p:cNvSpPr>
          <p:nvPr>
            <p:ph type="title" idx="4294967295"/>
          </p:nvPr>
        </p:nvSpPr>
        <p:spPr>
          <a:xfrm>
            <a:off x="0" y="0"/>
            <a:ext cx="9144000" cy="1143000"/>
          </a:xfrm>
        </p:spPr>
        <p:txBody>
          <a:bodyPr/>
          <a:lstStyle/>
          <a:p>
            <a:pPr eaLnBrk="1" hangingPunct="1"/>
            <a:r>
              <a:rPr lang="en-US" dirty="0" smtClean="0">
                <a:solidFill>
                  <a:srgbClr val="FF0000"/>
                </a:solidFill>
                <a:cs typeface="Arial" charset="0"/>
              </a:rPr>
              <a:t>Terms / Acronyms</a:t>
            </a:r>
          </a:p>
        </p:txBody>
      </p:sp>
      <p:sp>
        <p:nvSpPr>
          <p:cNvPr id="4101" name="Rectangle 5"/>
          <p:cNvSpPr>
            <a:spLocks noGrp="1" noChangeArrowheads="1"/>
          </p:cNvSpPr>
          <p:nvPr>
            <p:ph idx="4294967295"/>
          </p:nvPr>
        </p:nvSpPr>
        <p:spPr>
          <a:xfrm>
            <a:off x="304800" y="1066800"/>
            <a:ext cx="8229600" cy="4800600"/>
          </a:xfrm>
          <a:prstGeom prst="rect">
            <a:avLst/>
          </a:prstGeom>
        </p:spPr>
        <p:txBody>
          <a:bodyPr>
            <a:normAutofit/>
          </a:bodyPr>
          <a:lstStyle/>
          <a:p>
            <a:pPr eaLnBrk="1" hangingPunct="1">
              <a:lnSpc>
                <a:spcPct val="90000"/>
              </a:lnSpc>
              <a:defRPr/>
            </a:pPr>
            <a:r>
              <a:rPr lang="en-US" sz="2400" u="sng" dirty="0" smtClean="0">
                <a:cs typeface="Arial" pitchFamily="34" charset="0"/>
              </a:rPr>
              <a:t>Primary Hand Receipt (PHR)</a:t>
            </a:r>
            <a:r>
              <a:rPr lang="en-US" sz="2400" dirty="0" smtClean="0">
                <a:cs typeface="Arial" pitchFamily="34" charset="0"/>
              </a:rPr>
              <a:t> </a:t>
            </a:r>
            <a:r>
              <a:rPr lang="en-US" sz="2400" dirty="0">
                <a:cs typeface="Arial" pitchFamily="34" charset="0"/>
              </a:rPr>
              <a:t>- A signed document acknowledging acceptance of and responsibility for items of personal property</a:t>
            </a:r>
            <a:r>
              <a:rPr lang="en-US" sz="2400" dirty="0" smtClean="0">
                <a:cs typeface="Arial" pitchFamily="34" charset="0"/>
              </a:rPr>
              <a:t>.</a:t>
            </a:r>
          </a:p>
          <a:p>
            <a:pPr eaLnBrk="1" hangingPunct="1">
              <a:lnSpc>
                <a:spcPct val="50000"/>
              </a:lnSpc>
              <a:buNone/>
              <a:defRPr/>
            </a:pPr>
            <a:endParaRPr lang="en-US" sz="2400" dirty="0">
              <a:cs typeface="Arial" pitchFamily="34" charset="0"/>
            </a:endParaRPr>
          </a:p>
          <a:p>
            <a:pPr eaLnBrk="1" hangingPunct="1">
              <a:lnSpc>
                <a:spcPct val="90000"/>
              </a:lnSpc>
              <a:defRPr/>
            </a:pPr>
            <a:r>
              <a:rPr lang="en-US" sz="2400" u="sng" dirty="0">
                <a:cs typeface="Arial" pitchFamily="34" charset="0"/>
              </a:rPr>
              <a:t>Hand Receipt Account </a:t>
            </a:r>
            <a:r>
              <a:rPr lang="en-US" sz="2400" u="sng" dirty="0" smtClean="0">
                <a:cs typeface="Arial" pitchFamily="34" charset="0"/>
              </a:rPr>
              <a:t>Number (HRA)</a:t>
            </a:r>
            <a:r>
              <a:rPr lang="en-US" sz="2400" dirty="0" smtClean="0">
                <a:cs typeface="Arial" pitchFamily="34" charset="0"/>
              </a:rPr>
              <a:t> </a:t>
            </a:r>
            <a:r>
              <a:rPr lang="en-US" sz="2400" dirty="0">
                <a:cs typeface="Arial" pitchFamily="34" charset="0"/>
              </a:rPr>
              <a:t>- A number assigned to each area of </a:t>
            </a:r>
            <a:r>
              <a:rPr lang="en-US" sz="2400" dirty="0" smtClean="0">
                <a:cs typeface="Arial" pitchFamily="34" charset="0"/>
              </a:rPr>
              <a:t>responsibility.</a:t>
            </a:r>
          </a:p>
          <a:p>
            <a:pPr eaLnBrk="1" hangingPunct="1">
              <a:lnSpc>
                <a:spcPct val="50000"/>
              </a:lnSpc>
              <a:buNone/>
              <a:defRPr/>
            </a:pPr>
            <a:endParaRPr lang="en-US" sz="2400" dirty="0">
              <a:solidFill>
                <a:srgbClr val="0000FF"/>
              </a:solidFill>
              <a:cs typeface="Arial" pitchFamily="34" charset="0"/>
            </a:endParaRPr>
          </a:p>
          <a:p>
            <a:pPr eaLnBrk="1" hangingPunct="1">
              <a:lnSpc>
                <a:spcPct val="90000"/>
              </a:lnSpc>
              <a:defRPr/>
            </a:pPr>
            <a:r>
              <a:rPr lang="en-US" sz="2400" u="sng" dirty="0">
                <a:cs typeface="Arial" pitchFamily="34" charset="0"/>
              </a:rPr>
              <a:t>Hand Receipt </a:t>
            </a:r>
            <a:r>
              <a:rPr lang="en-US" sz="2400" u="sng" dirty="0" smtClean="0">
                <a:cs typeface="Arial" pitchFamily="34" charset="0"/>
              </a:rPr>
              <a:t>Holder (HRH)</a:t>
            </a:r>
            <a:r>
              <a:rPr lang="en-US" sz="2400" dirty="0" smtClean="0">
                <a:cs typeface="Arial" pitchFamily="34" charset="0"/>
              </a:rPr>
              <a:t> </a:t>
            </a:r>
            <a:r>
              <a:rPr lang="en-US" sz="2400" dirty="0">
                <a:cs typeface="Arial" pitchFamily="34" charset="0"/>
              </a:rPr>
              <a:t>- A person who, either by virtue of position or by designation, is charged with direct responsibility for specifically identified government property.  This will generally be a first-line </a:t>
            </a:r>
            <a:r>
              <a:rPr lang="en-US" sz="2400" dirty="0" smtClean="0">
                <a:cs typeface="Arial" pitchFamily="34" charset="0"/>
              </a:rPr>
              <a:t>supervisor.</a:t>
            </a:r>
            <a:endParaRPr lang="en-US" sz="2400" dirty="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101">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101">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1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7B60E7F-97F3-4FE2-92EE-F5D5C49CD82B}" type="slidenum">
              <a:rPr lang="en-US" smtClean="0"/>
              <a:pPr>
                <a:defRPr/>
              </a:pPr>
              <a:t>6</a:t>
            </a:fld>
            <a:endParaRPr lang="en-US" dirty="0"/>
          </a:p>
        </p:txBody>
      </p:sp>
      <p:sp>
        <p:nvSpPr>
          <p:cNvPr id="9218" name="Rectangle 2"/>
          <p:cNvSpPr>
            <a:spLocks noGrp="1" noChangeArrowheads="1"/>
          </p:cNvSpPr>
          <p:nvPr>
            <p:ph type="title" idx="4294967295"/>
          </p:nvPr>
        </p:nvSpPr>
        <p:spPr>
          <a:xfrm>
            <a:off x="0" y="-152400"/>
            <a:ext cx="8534400" cy="1143000"/>
          </a:xfrm>
        </p:spPr>
        <p:txBody>
          <a:bodyPr/>
          <a:lstStyle/>
          <a:p>
            <a:pPr eaLnBrk="1" hangingPunct="1"/>
            <a:r>
              <a:rPr lang="en-US" dirty="0" smtClean="0">
                <a:solidFill>
                  <a:srgbClr val="FF0000"/>
                </a:solidFill>
                <a:cs typeface="Arial" charset="0"/>
              </a:rPr>
              <a:t>Terms / Acronyms</a:t>
            </a:r>
            <a:br>
              <a:rPr lang="en-US" dirty="0" smtClean="0">
                <a:solidFill>
                  <a:srgbClr val="FF0000"/>
                </a:solidFill>
                <a:cs typeface="Arial" charset="0"/>
              </a:rPr>
            </a:br>
            <a:r>
              <a:rPr lang="en-US" sz="1800" dirty="0" smtClean="0">
                <a:solidFill>
                  <a:schemeClr val="tx1"/>
                </a:solidFill>
                <a:latin typeface="Times New Roman" pitchFamily="18" charset="0"/>
                <a:cs typeface="Times New Roman" pitchFamily="18" charset="0"/>
              </a:rPr>
              <a:t>AR 735-5, para2-8</a:t>
            </a:r>
          </a:p>
        </p:txBody>
      </p:sp>
      <p:sp>
        <p:nvSpPr>
          <p:cNvPr id="5123" name="Rectangle 3"/>
          <p:cNvSpPr>
            <a:spLocks noGrp="1" noChangeArrowheads="1"/>
          </p:cNvSpPr>
          <p:nvPr>
            <p:ph idx="4294967295"/>
          </p:nvPr>
        </p:nvSpPr>
        <p:spPr>
          <a:xfrm>
            <a:off x="533400" y="1524000"/>
            <a:ext cx="8229600" cy="3657600"/>
          </a:xfrm>
          <a:prstGeom prst="rect">
            <a:avLst/>
          </a:prstGeom>
        </p:spPr>
        <p:txBody>
          <a:bodyPr/>
          <a:lstStyle/>
          <a:p>
            <a:pPr eaLnBrk="1" hangingPunct="1"/>
            <a:r>
              <a:rPr lang="en-US" sz="2000" b="1" u="sng" dirty="0" smtClean="0">
                <a:latin typeface="+mj-lt"/>
                <a:cs typeface="Arial" charset="0"/>
              </a:rPr>
              <a:t>Supervisor Responsibility</a:t>
            </a:r>
            <a:r>
              <a:rPr lang="en-US" sz="2000" b="1" dirty="0" smtClean="0">
                <a:latin typeface="+mj-lt"/>
                <a:cs typeface="Arial" charset="0"/>
              </a:rPr>
              <a:t> </a:t>
            </a:r>
            <a:r>
              <a:rPr lang="en-US" sz="2000" dirty="0" smtClean="0">
                <a:latin typeface="+mj-lt"/>
                <a:cs typeface="Arial" charset="0"/>
              </a:rPr>
              <a:t>– Supervisors are obligated to ensure that ALL Government property issued to, or used by his subordinates is properly used and cared for. (AR 735-5, PARA 2-8)</a:t>
            </a:r>
          </a:p>
          <a:p>
            <a:pPr eaLnBrk="1" hangingPunct="1">
              <a:lnSpc>
                <a:spcPct val="6000"/>
              </a:lnSpc>
              <a:buNone/>
            </a:pPr>
            <a:endParaRPr lang="en-US" sz="2000" dirty="0" smtClean="0">
              <a:latin typeface="+mj-lt"/>
              <a:cs typeface="Arial" charset="0"/>
            </a:endParaRPr>
          </a:p>
          <a:p>
            <a:pPr eaLnBrk="1" hangingPunct="1"/>
            <a:r>
              <a:rPr lang="en-US" sz="2000" b="1" u="sng" dirty="0" smtClean="0">
                <a:latin typeface="+mj-lt"/>
                <a:cs typeface="Arial" charset="0"/>
              </a:rPr>
              <a:t>Direct Responsibility</a:t>
            </a:r>
            <a:r>
              <a:rPr lang="en-US" sz="2000" b="1" dirty="0" smtClean="0">
                <a:latin typeface="+mj-lt"/>
                <a:cs typeface="Arial" charset="0"/>
              </a:rPr>
              <a:t>- </a:t>
            </a:r>
            <a:r>
              <a:rPr lang="en-US" sz="2000" dirty="0" smtClean="0">
                <a:latin typeface="+mj-lt"/>
                <a:cs typeface="Arial" charset="0"/>
              </a:rPr>
              <a:t>The obligation of a person to ensure that all Government property for which they have receipted, is properly used and cared for. (AR 735-5, PARA 2-8)</a:t>
            </a:r>
          </a:p>
          <a:p>
            <a:pPr eaLnBrk="1" hangingPunct="1">
              <a:lnSpc>
                <a:spcPct val="6000"/>
              </a:lnSpc>
            </a:pPr>
            <a:endParaRPr lang="en-US" sz="2000" dirty="0" smtClean="0">
              <a:latin typeface="+mj-lt"/>
              <a:cs typeface="Arial" charset="0"/>
            </a:endParaRPr>
          </a:p>
          <a:p>
            <a:pPr eaLnBrk="1" hangingPunct="1"/>
            <a:r>
              <a:rPr lang="en-US" sz="2000" b="1" u="sng" dirty="0" smtClean="0">
                <a:latin typeface="+mj-lt"/>
                <a:cs typeface="Arial" charset="0"/>
              </a:rPr>
              <a:t>Personal Responsibility</a:t>
            </a:r>
            <a:r>
              <a:rPr lang="en-US" sz="2000" b="1" dirty="0" smtClean="0">
                <a:latin typeface="+mj-lt"/>
                <a:cs typeface="Arial" charset="0"/>
              </a:rPr>
              <a:t>- </a:t>
            </a:r>
            <a:r>
              <a:rPr lang="en-US" sz="2000" dirty="0" smtClean="0">
                <a:latin typeface="+mj-lt"/>
                <a:cs typeface="Arial" charset="0"/>
              </a:rPr>
              <a:t>The obligated of a person to exercise reasonable and prudent actions to ensure proper care and accountability of all Government property in their possession.  (AR 735-5, PARA2-8)</a:t>
            </a:r>
          </a:p>
          <a:p>
            <a:pPr eaLnBrk="1" hangingPunct="1"/>
            <a:endParaRPr lang="en-US" sz="2800" dirty="0" smtClean="0">
              <a:latin typeface="+mj-lt"/>
              <a:cs typeface="Arial"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123">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7B60E7F-97F3-4FE2-92EE-F5D5C49CD82B}" type="slidenum">
              <a:rPr lang="en-US" smtClean="0"/>
              <a:pPr>
                <a:defRPr/>
              </a:pPr>
              <a:t>7</a:t>
            </a:fld>
            <a:endParaRPr lang="en-US" dirty="0"/>
          </a:p>
        </p:txBody>
      </p:sp>
      <p:sp>
        <p:nvSpPr>
          <p:cNvPr id="9218" name="Rectangle 2"/>
          <p:cNvSpPr>
            <a:spLocks noGrp="1" noChangeArrowheads="1"/>
          </p:cNvSpPr>
          <p:nvPr>
            <p:ph type="title" idx="4294967295"/>
          </p:nvPr>
        </p:nvSpPr>
        <p:spPr>
          <a:xfrm>
            <a:off x="0" y="228600"/>
            <a:ext cx="8534400" cy="685800"/>
          </a:xfrm>
        </p:spPr>
        <p:txBody>
          <a:bodyPr/>
          <a:lstStyle/>
          <a:p>
            <a:pPr eaLnBrk="1" hangingPunct="1"/>
            <a:r>
              <a:rPr lang="en-US" dirty="0" smtClean="0">
                <a:solidFill>
                  <a:srgbClr val="FF0000"/>
                </a:solidFill>
                <a:cs typeface="Arial" charset="0"/>
              </a:rPr>
              <a:t/>
            </a:r>
            <a:br>
              <a:rPr lang="en-US" dirty="0" smtClean="0">
                <a:solidFill>
                  <a:srgbClr val="FF0000"/>
                </a:solidFill>
                <a:cs typeface="Arial" charset="0"/>
              </a:rPr>
            </a:br>
            <a:r>
              <a:rPr lang="en-US" dirty="0" smtClean="0">
                <a:solidFill>
                  <a:srgbClr val="FF0000"/>
                </a:solidFill>
                <a:cs typeface="Arial" charset="0"/>
              </a:rPr>
              <a:t>Terms / Acronyms</a:t>
            </a:r>
            <a:br>
              <a:rPr lang="en-US" dirty="0" smtClean="0">
                <a:solidFill>
                  <a:srgbClr val="FF0000"/>
                </a:solidFill>
                <a:cs typeface="Arial" charset="0"/>
              </a:rPr>
            </a:br>
            <a:endParaRPr lang="en-US" dirty="0" smtClean="0">
              <a:solidFill>
                <a:srgbClr val="FF0000"/>
              </a:solidFill>
              <a:cs typeface="Arial" charset="0"/>
            </a:endParaRPr>
          </a:p>
        </p:txBody>
      </p:sp>
      <p:sp>
        <p:nvSpPr>
          <p:cNvPr id="5123" name="Rectangle 3"/>
          <p:cNvSpPr>
            <a:spLocks noGrp="1" noChangeArrowheads="1"/>
          </p:cNvSpPr>
          <p:nvPr>
            <p:ph idx="4294967295"/>
          </p:nvPr>
        </p:nvSpPr>
        <p:spPr>
          <a:xfrm>
            <a:off x="381000" y="1066800"/>
            <a:ext cx="8229600" cy="4525963"/>
          </a:xfrm>
          <a:prstGeom prst="rect">
            <a:avLst/>
          </a:prstGeom>
        </p:spPr>
        <p:txBody>
          <a:bodyPr/>
          <a:lstStyle/>
          <a:p>
            <a:pPr eaLnBrk="1" hangingPunct="1"/>
            <a:r>
              <a:rPr lang="en-US" sz="2000" u="sng" dirty="0" smtClean="0">
                <a:latin typeface="+mj-lt"/>
                <a:cs typeface="Arial" charset="0"/>
              </a:rPr>
              <a:t>Inventory</a:t>
            </a:r>
            <a:r>
              <a:rPr lang="en-US" sz="2000" dirty="0" smtClean="0">
                <a:latin typeface="+mj-lt"/>
                <a:cs typeface="Arial" charset="0"/>
              </a:rPr>
              <a:t> - A physical count of all accountable property (use a scanner for recorded inventory).</a:t>
            </a:r>
          </a:p>
          <a:p>
            <a:pPr eaLnBrk="1" hangingPunct="1">
              <a:buNone/>
            </a:pPr>
            <a:endParaRPr lang="en-US" sz="2000" dirty="0" smtClean="0">
              <a:latin typeface="+mj-lt"/>
              <a:cs typeface="Arial" charset="0"/>
            </a:endParaRPr>
          </a:p>
          <a:p>
            <a:pPr eaLnBrk="1" hangingPunct="1"/>
            <a:r>
              <a:rPr lang="en-US" sz="2000" u="sng" dirty="0" smtClean="0">
                <a:latin typeface="+mj-lt"/>
                <a:cs typeface="Arial" charset="0"/>
              </a:rPr>
              <a:t>Inventory Reconciliation</a:t>
            </a:r>
            <a:r>
              <a:rPr lang="en-US" sz="2000" dirty="0" smtClean="0">
                <a:latin typeface="+mj-lt"/>
                <a:cs typeface="Arial" charset="0"/>
              </a:rPr>
              <a:t> - A match between physical counts and the accountable records. </a:t>
            </a:r>
          </a:p>
          <a:p>
            <a:pPr eaLnBrk="1" hangingPunct="1"/>
            <a:endParaRPr lang="en-US" sz="2000" dirty="0" smtClean="0">
              <a:latin typeface="+mj-lt"/>
              <a:cs typeface="Arial" charset="0"/>
            </a:endParaRPr>
          </a:p>
          <a:p>
            <a:r>
              <a:rPr lang="en-US" sz="2000" u="sng" dirty="0" smtClean="0">
                <a:latin typeface="+mj-lt"/>
                <a:cs typeface="Arial" charset="0"/>
              </a:rPr>
              <a:t>Sub-hand Receipt</a:t>
            </a:r>
            <a:r>
              <a:rPr lang="en-US" sz="2000" dirty="0" smtClean="0">
                <a:latin typeface="+mj-lt"/>
                <a:cs typeface="Arial" charset="0"/>
              </a:rPr>
              <a:t> – </a:t>
            </a:r>
            <a:r>
              <a:rPr lang="en-US" sz="2000" dirty="0" smtClean="0">
                <a:latin typeface="+mj-lt"/>
                <a:cs typeface="Times New Roman" pitchFamily="18" charset="0"/>
              </a:rPr>
              <a:t>A hand receipt for property from a primary </a:t>
            </a:r>
            <a:r>
              <a:rPr lang="pt-BR" sz="2000" dirty="0" smtClean="0">
                <a:latin typeface="+mj-lt"/>
                <a:cs typeface="Times New Roman" pitchFamily="18" charset="0"/>
              </a:rPr>
              <a:t>hand receipt holder or a sub-hand receipt </a:t>
            </a:r>
            <a:r>
              <a:rPr lang="en-US" sz="2000" dirty="0" smtClean="0">
                <a:latin typeface="+mj-lt"/>
                <a:cs typeface="Times New Roman" pitchFamily="18" charset="0"/>
              </a:rPr>
              <a:t>holder to a person subsequently given the property for care, use, safekeeping or further issue. (DA PAM 710-2-1)</a:t>
            </a:r>
          </a:p>
          <a:p>
            <a:pPr eaLnBrk="1" hangingPunct="1"/>
            <a:endParaRPr lang="en-US" sz="2000" dirty="0" smtClean="0">
              <a:latin typeface="+mj-lt"/>
              <a:cs typeface="Arial"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123">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7B60E7F-97F3-4FE2-92EE-F5D5C49CD82B}" type="slidenum">
              <a:rPr lang="en-US" smtClean="0">
                <a:latin typeface="+mj-lt"/>
              </a:rPr>
              <a:pPr>
                <a:defRPr/>
              </a:pPr>
              <a:t>8</a:t>
            </a:fld>
            <a:endParaRPr lang="en-US" dirty="0">
              <a:latin typeface="+mj-lt"/>
            </a:endParaRPr>
          </a:p>
        </p:txBody>
      </p:sp>
      <p:sp>
        <p:nvSpPr>
          <p:cNvPr id="11266" name="Title 1"/>
          <p:cNvSpPr>
            <a:spLocks noGrp="1"/>
          </p:cNvSpPr>
          <p:nvPr>
            <p:ph type="title" idx="4294967295"/>
          </p:nvPr>
        </p:nvSpPr>
        <p:spPr>
          <a:xfrm>
            <a:off x="914400" y="-11113"/>
            <a:ext cx="8229600" cy="1143001"/>
          </a:xfrm>
        </p:spPr>
        <p:txBody>
          <a:bodyPr/>
          <a:lstStyle/>
          <a:p>
            <a:pPr eaLnBrk="1" hangingPunct="1"/>
            <a:r>
              <a:rPr lang="en-US" dirty="0" smtClean="0">
                <a:solidFill>
                  <a:srgbClr val="FF0000"/>
                </a:solidFill>
                <a:cs typeface="Arial" charset="0"/>
              </a:rPr>
              <a:t>Nonexpendable Property</a:t>
            </a:r>
            <a:r>
              <a:rPr lang="en-US" dirty="0" smtClean="0">
                <a:solidFill>
                  <a:srgbClr val="FF66FF"/>
                </a:solidFill>
                <a:cs typeface="Arial" charset="0"/>
              </a:rPr>
              <a:t/>
            </a:r>
            <a:br>
              <a:rPr lang="en-US" dirty="0" smtClean="0">
                <a:solidFill>
                  <a:srgbClr val="FF66FF"/>
                </a:solidFill>
                <a:cs typeface="Arial" charset="0"/>
              </a:rPr>
            </a:br>
            <a:r>
              <a:rPr lang="en-US" sz="1800" dirty="0" smtClean="0">
                <a:cs typeface="Arial" charset="0"/>
              </a:rPr>
              <a:t>AR 735-5, </a:t>
            </a:r>
            <a:r>
              <a:rPr lang="en-US" sz="1800" dirty="0" err="1" smtClean="0">
                <a:cs typeface="Arial" charset="0"/>
              </a:rPr>
              <a:t>para</a:t>
            </a:r>
            <a:r>
              <a:rPr lang="en-US" sz="1800" dirty="0" smtClean="0">
                <a:cs typeface="Arial" charset="0"/>
              </a:rPr>
              <a:t> 7-2, </a:t>
            </a:r>
            <a:r>
              <a:rPr lang="en-US" sz="1800" dirty="0" err="1" smtClean="0">
                <a:cs typeface="Arial" charset="0"/>
              </a:rPr>
              <a:t>para</a:t>
            </a:r>
            <a:r>
              <a:rPr lang="en-US" sz="1800" dirty="0" smtClean="0">
                <a:cs typeface="Arial" charset="0"/>
              </a:rPr>
              <a:t> 7-3 </a:t>
            </a:r>
            <a:endParaRPr lang="en-US" sz="1800" dirty="0" smtClean="0">
              <a:solidFill>
                <a:srgbClr val="FF66FF"/>
              </a:solidFill>
            </a:endParaRPr>
          </a:p>
        </p:txBody>
      </p:sp>
      <p:sp>
        <p:nvSpPr>
          <p:cNvPr id="11267" name="Content Placeholder 2"/>
          <p:cNvSpPr>
            <a:spLocks noGrp="1"/>
          </p:cNvSpPr>
          <p:nvPr>
            <p:ph idx="4294967295"/>
          </p:nvPr>
        </p:nvSpPr>
        <p:spPr>
          <a:xfrm>
            <a:off x="228600" y="1295400"/>
            <a:ext cx="8229600" cy="4525962"/>
          </a:xfrm>
          <a:prstGeom prst="rect">
            <a:avLst/>
          </a:prstGeom>
        </p:spPr>
        <p:txBody>
          <a:bodyPr/>
          <a:lstStyle/>
          <a:p>
            <a:pPr eaLnBrk="1" hangingPunct="1"/>
            <a:r>
              <a:rPr lang="en-US" sz="2000" b="1" dirty="0" smtClean="0">
                <a:cs typeface="Arial" charset="0"/>
              </a:rPr>
              <a:t>Nonexpendable Property- </a:t>
            </a:r>
            <a:r>
              <a:rPr lang="en-US" sz="2000" dirty="0" smtClean="0">
                <a:cs typeface="Arial" charset="0"/>
              </a:rPr>
              <a:t>Is personal property that is not consumed in use and retains its original identity during the period of use. </a:t>
            </a:r>
          </a:p>
          <a:p>
            <a:pPr eaLnBrk="1" hangingPunct="1">
              <a:lnSpc>
                <a:spcPct val="50000"/>
              </a:lnSpc>
            </a:pPr>
            <a:endParaRPr lang="en-US" sz="2000" dirty="0" smtClean="0">
              <a:cs typeface="Arial" charset="0"/>
            </a:endParaRPr>
          </a:p>
          <a:p>
            <a:r>
              <a:rPr lang="en-US" sz="2000" dirty="0" smtClean="0">
                <a:cs typeface="Arial" charset="0"/>
              </a:rPr>
              <a:t>Nonexpendable property </a:t>
            </a:r>
            <a:r>
              <a:rPr lang="en-US" sz="2000" dirty="0" smtClean="0"/>
              <a:t>requires formal accountability throughout the life of the item. Items will be accounted for at the using unit level using property book procedures.</a:t>
            </a:r>
            <a:endParaRPr lang="en-US" sz="2000" dirty="0" smtClean="0">
              <a:cs typeface="Arial" charset="0"/>
            </a:endParaRPr>
          </a:p>
          <a:p>
            <a:pPr eaLnBrk="1" hangingPunct="1">
              <a:lnSpc>
                <a:spcPct val="50000"/>
              </a:lnSpc>
              <a:buNone/>
            </a:pPr>
            <a:endParaRPr lang="en-US" sz="2000" dirty="0" smtClean="0">
              <a:cs typeface="Arial" charset="0"/>
            </a:endParaRPr>
          </a:p>
          <a:p>
            <a:pPr eaLnBrk="1" hangingPunct="1"/>
            <a:r>
              <a:rPr lang="en-US" sz="2000" dirty="0" smtClean="0">
                <a:cs typeface="Arial" charset="0"/>
              </a:rPr>
              <a:t>Nonexpendable property is coded with an Accounting Requirements Code (ARC) of “</a:t>
            </a:r>
            <a:r>
              <a:rPr lang="en-US" sz="2000" b="1" dirty="0" smtClean="0">
                <a:cs typeface="Arial" charset="0"/>
              </a:rPr>
              <a:t>N</a:t>
            </a:r>
            <a:r>
              <a:rPr lang="en-US" sz="2000" dirty="0" smtClean="0">
                <a:cs typeface="Arial" charset="0"/>
              </a:rPr>
              <a:t>” in the Army Master Data File (AMDF) contained on FEDLOG. See AR 735-5, paragraph 7-2 and 7-3 for a description of various property items coded nonexpendable and the accounting requirements for nonexpendable property.</a:t>
            </a:r>
          </a:p>
          <a:p>
            <a:pPr eaLnBrk="1" hangingPunct="1"/>
            <a:endParaRPr lang="en-U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7B60E7F-97F3-4FE2-92EE-F5D5C49CD82B}" type="slidenum">
              <a:rPr lang="en-US" smtClean="0"/>
              <a:pPr>
                <a:defRPr/>
              </a:pPr>
              <a:t>9</a:t>
            </a:fld>
            <a:endParaRPr lang="en-US" dirty="0"/>
          </a:p>
        </p:txBody>
      </p:sp>
      <p:sp>
        <p:nvSpPr>
          <p:cNvPr id="14338" name="Title 1"/>
          <p:cNvSpPr>
            <a:spLocks noGrp="1"/>
          </p:cNvSpPr>
          <p:nvPr>
            <p:ph type="title" idx="4294967295"/>
          </p:nvPr>
        </p:nvSpPr>
        <p:spPr>
          <a:xfrm>
            <a:off x="0" y="152400"/>
            <a:ext cx="8229600" cy="1143000"/>
          </a:xfrm>
        </p:spPr>
        <p:txBody>
          <a:bodyPr/>
          <a:lstStyle/>
          <a:p>
            <a:pPr eaLnBrk="1" hangingPunct="1"/>
            <a:r>
              <a:rPr lang="en-US" dirty="0" smtClean="0">
                <a:solidFill>
                  <a:srgbClr val="FF0000"/>
                </a:solidFill>
                <a:cs typeface="Arial" charset="0"/>
              </a:rPr>
              <a:t>Pilferable Property</a:t>
            </a:r>
            <a:r>
              <a:rPr lang="en-US" dirty="0" smtClean="0">
                <a:solidFill>
                  <a:srgbClr val="FF66FF"/>
                </a:solidFill>
                <a:cs typeface="Arial" charset="0"/>
              </a:rPr>
              <a:t/>
            </a:r>
            <a:br>
              <a:rPr lang="en-US" dirty="0" smtClean="0">
                <a:solidFill>
                  <a:srgbClr val="FF66FF"/>
                </a:solidFill>
                <a:cs typeface="Arial" charset="0"/>
              </a:rPr>
            </a:br>
            <a:r>
              <a:rPr lang="en-US" sz="1800" dirty="0" smtClean="0">
                <a:solidFill>
                  <a:schemeClr val="tx1"/>
                </a:solidFill>
                <a:latin typeface="Times New Roman" pitchFamily="18" charset="0"/>
                <a:cs typeface="Times New Roman" pitchFamily="18" charset="0"/>
              </a:rPr>
              <a:t>OPORD 2011-79, Appendix A</a:t>
            </a:r>
          </a:p>
        </p:txBody>
      </p:sp>
      <p:sp>
        <p:nvSpPr>
          <p:cNvPr id="14339" name="Content Placeholder 2"/>
          <p:cNvSpPr>
            <a:spLocks noGrp="1"/>
          </p:cNvSpPr>
          <p:nvPr>
            <p:ph idx="4294967295"/>
          </p:nvPr>
        </p:nvSpPr>
        <p:spPr>
          <a:xfrm>
            <a:off x="457200" y="1295400"/>
            <a:ext cx="8229600" cy="4525963"/>
          </a:xfrm>
          <a:prstGeom prst="rect">
            <a:avLst/>
          </a:prstGeom>
        </p:spPr>
        <p:txBody>
          <a:bodyPr/>
          <a:lstStyle/>
          <a:p>
            <a:pPr eaLnBrk="1" hangingPunct="1"/>
            <a:r>
              <a:rPr lang="en-US" sz="2800" dirty="0" smtClean="0">
                <a:latin typeface="+mj-lt"/>
                <a:cs typeface="Arial" charset="0"/>
              </a:rPr>
              <a:t>Material having ready resale value or civilian application and are subject to theft. These items require </a:t>
            </a:r>
            <a:r>
              <a:rPr lang="en-US" sz="2800" b="1" dirty="0" smtClean="0">
                <a:latin typeface="+mj-lt"/>
                <a:cs typeface="Arial" charset="0"/>
              </a:rPr>
              <a:t>formal accountability </a:t>
            </a:r>
            <a:r>
              <a:rPr lang="en-US" sz="2800" dirty="0" smtClean="0">
                <a:latin typeface="+mj-lt"/>
                <a:cs typeface="Arial" charset="0"/>
              </a:rPr>
              <a:t>in APPMS.</a:t>
            </a:r>
          </a:p>
          <a:p>
            <a:pPr eaLnBrk="1" hangingPunct="1">
              <a:lnSpc>
                <a:spcPct val="50000"/>
              </a:lnSpc>
              <a:buNone/>
            </a:pPr>
            <a:endParaRPr lang="en-US" sz="2800" dirty="0" smtClean="0">
              <a:latin typeface="+mj-lt"/>
              <a:cs typeface="Arial" charset="0"/>
            </a:endParaRPr>
          </a:p>
          <a:p>
            <a:pPr eaLnBrk="1" hangingPunct="1"/>
            <a:r>
              <a:rPr lang="en-US" sz="2800" dirty="0" smtClean="0">
                <a:latin typeface="+mj-lt"/>
                <a:cs typeface="Arial" charset="0"/>
              </a:rPr>
              <a:t>These items will be identified by the DOL, ULA, Division, and/or District Commander. </a:t>
            </a:r>
          </a:p>
          <a:p>
            <a:pPr eaLnBrk="1" hangingPunct="1">
              <a:lnSpc>
                <a:spcPct val="25000"/>
              </a:lnSpc>
              <a:buNone/>
            </a:pPr>
            <a:endParaRPr lang="en-US" sz="2800" dirty="0" smtClean="0">
              <a:latin typeface="+mj-lt"/>
              <a:cs typeface="Arial" charset="0"/>
            </a:endParaRPr>
          </a:p>
          <a:p>
            <a:pPr eaLnBrk="1" hangingPunct="1"/>
            <a:r>
              <a:rPr lang="en-US" sz="2800" dirty="0" smtClean="0">
                <a:latin typeface="+mj-lt"/>
                <a:cs typeface="Arial" charset="0"/>
              </a:rPr>
              <a:t>Examples: Cameras, binoculars, chainsaws.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C96DB8572A9D408431A3E0EB71203D" ma:contentTypeVersion="1" ma:contentTypeDescription="Create a new document." ma:contentTypeScope="" ma:versionID="ab1047bac6718b6a34dba998f864b15d">
  <xsd:schema xmlns:xsd="http://www.w3.org/2001/XMLSchema" xmlns:xs="http://www.w3.org/2001/XMLSchema" xmlns:p="http://schemas.microsoft.com/office/2006/metadata/properties" targetNamespace="http://schemas.microsoft.com/office/2006/metadata/properties" ma:root="true" ma:fieldsID="b0f033de96f08dae9c0a694bc1ecdc7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3F88184-4AA2-4AB5-8280-11B6D5253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0D4745C-2A62-4999-89FF-394BA9D6C28B}">
  <ds:schemaRefs>
    <ds:schemaRef ds:uri="http://schemas.microsoft.com/sharepoint/v3/contenttype/forms"/>
  </ds:schemaRefs>
</ds:datastoreItem>
</file>

<file path=customXml/itemProps3.xml><?xml version="1.0" encoding="utf-8"?>
<ds:datastoreItem xmlns:ds="http://schemas.openxmlformats.org/officeDocument/2006/customXml" ds:itemID="{DB7FE4DA-71CA-4351-BFC3-F6F894096D48}">
  <ds:schemaRefs>
    <ds:schemaRef ds:uri="http://www.w3.org/XML/1998/namespace"/>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2349</TotalTime>
  <Words>2033</Words>
  <Application>Microsoft Office PowerPoint</Application>
  <PresentationFormat>On-screen Show (4:3)</PresentationFormat>
  <Paragraphs>273</Paragraphs>
  <Slides>35</Slides>
  <Notes>29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35</vt:i4>
      </vt:variant>
    </vt:vector>
  </HeadingPairs>
  <TitlesOfParts>
    <vt:vector size="46" baseType="lpstr">
      <vt:lpstr>Arial</vt:lpstr>
      <vt:lpstr>Calibri</vt:lpstr>
      <vt:lpstr>Cambria</vt:lpstr>
      <vt:lpstr>Courier New</vt:lpstr>
      <vt:lpstr>French Script MT</vt:lpstr>
      <vt:lpstr>Times New Roman</vt:lpstr>
      <vt:lpstr>Wingdings</vt:lpstr>
      <vt:lpstr>Wingdings 3</vt:lpstr>
      <vt:lpstr>Theme1</vt:lpstr>
      <vt:lpstr>Custom Design</vt:lpstr>
      <vt:lpstr>1_Custom Design</vt:lpstr>
      <vt:lpstr>Know Your Role A Hand Receipt Holder’s Guide to Property Accountability “Enterprise Standards”  Version 2– Training for FY16</vt:lpstr>
      <vt:lpstr>Training Slide Download Instructions</vt:lpstr>
      <vt:lpstr>An overview of the Primary Hand Receipt Holder’s (PHRHs) responsibilities and procedures for property accountability of ALL personal property procured using Government funds.       REFERENCES</vt:lpstr>
      <vt:lpstr>Agenda</vt:lpstr>
      <vt:lpstr>Terms / Acronyms</vt:lpstr>
      <vt:lpstr>Terms / Acronyms AR 735-5, para2-8</vt:lpstr>
      <vt:lpstr> Terms / Acronyms </vt:lpstr>
      <vt:lpstr>Nonexpendable Property AR 735-5, para 7-2, para 7-3 </vt:lpstr>
      <vt:lpstr>Pilferable Property OPORD 2011-79, Appendix A</vt:lpstr>
      <vt:lpstr>Durable Property AR 735-5, para 7-4, para 7-5, ER 700-1-1 </vt:lpstr>
      <vt:lpstr>HRH’s Responsibilities  AR 710-2, Appendix B, Table 2  ER 700-1-1</vt:lpstr>
      <vt:lpstr>PowerPoint Presentation</vt:lpstr>
      <vt:lpstr>PowerPoint Presentation</vt:lpstr>
      <vt:lpstr>PowerPoint Presentation</vt:lpstr>
      <vt:lpstr>PowerPoint Presentation</vt:lpstr>
      <vt:lpstr>Sub-HRH Responsibilities AR 710-2, para 2-10</vt:lpstr>
      <vt:lpstr>Transfer of Property</vt:lpstr>
      <vt:lpstr>PowerPoint Presentation</vt:lpstr>
      <vt:lpstr>(3)  Put a checkmark in the box indicating  REQUESTED ACTION.</vt:lpstr>
      <vt:lpstr>(4)  List the BARTAG NUMBER, NOMENCLATURE and SERIAL NUMBER of the item(s) being requested for transfer. </vt:lpstr>
      <vt:lpstr>DA Form 3161</vt:lpstr>
      <vt:lpstr>DA Form 2062</vt:lpstr>
      <vt:lpstr>Property Loans ER 700-1-1 </vt:lpstr>
      <vt:lpstr>Property Loans </vt:lpstr>
      <vt:lpstr>PowerPoint Presentation</vt:lpstr>
      <vt:lpstr>PowerPoint Presentation</vt:lpstr>
      <vt:lpstr>PowerPoint Presentation</vt:lpstr>
      <vt:lpstr>PowerPoint Presentation</vt:lpstr>
      <vt:lpstr>Inventory AR 710-2, ER 700-1-1</vt:lpstr>
      <vt:lpstr>Inventory AR 710-2, ER 700-1-1</vt:lpstr>
      <vt:lpstr>PowerPoint Presentation</vt:lpstr>
      <vt:lpstr>Excess Property AR 710-2, OPORD 2011-79</vt:lpstr>
      <vt:lpstr>Forms</vt:lpstr>
      <vt:lpstr>    CONGRATULATIONS! You have completed the ULA Hand Receipt Holders Training! Click on the ESC Button to revert to Normal view, then click on the next slide to add your name to the Certificate.  </vt:lpstr>
      <vt:lpstr>PowerPoint Presentation</vt:lpstr>
    </vt:vector>
  </TitlesOfParts>
  <Company>USACE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to Hand Receipt Holders  ULA Hand Receipt Holders Procedures, Processes and Training.</dc:title>
  <dc:creator>T0ULAWHR</dc:creator>
  <cp:lastModifiedBy>AGM</cp:lastModifiedBy>
  <cp:revision>378</cp:revision>
  <dcterms:created xsi:type="dcterms:W3CDTF">2011-01-31T13:12:28Z</dcterms:created>
  <dcterms:modified xsi:type="dcterms:W3CDTF">2016-09-20T13:33:03Z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0x01010061C96DB8572A9D408431A3E0EB71203D</vt:lpwstr>
  </property>
</Properties>
</file>